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03" r:id="rId2"/>
    <p:sldId id="301" r:id="rId3"/>
    <p:sldId id="331" r:id="rId4"/>
    <p:sldId id="354" r:id="rId5"/>
    <p:sldId id="355" r:id="rId6"/>
    <p:sldId id="357" r:id="rId7"/>
    <p:sldId id="365" r:id="rId8"/>
    <p:sldId id="356" r:id="rId9"/>
    <p:sldId id="366" r:id="rId10"/>
    <p:sldId id="359" r:id="rId11"/>
    <p:sldId id="358" r:id="rId12"/>
    <p:sldId id="367" r:id="rId13"/>
    <p:sldId id="360" r:id="rId14"/>
    <p:sldId id="361" r:id="rId15"/>
    <p:sldId id="369" r:id="rId16"/>
    <p:sldId id="362" r:id="rId17"/>
    <p:sldId id="363" r:id="rId18"/>
    <p:sldId id="364" r:id="rId19"/>
    <p:sldId id="370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890" userDrawn="1">
          <p15:clr>
            <a:srgbClr val="A4A3A4"/>
          </p15:clr>
        </p15:guide>
        <p15:guide id="4" pos="4740" userDrawn="1">
          <p15:clr>
            <a:srgbClr val="A4A3A4"/>
          </p15:clr>
        </p15:guide>
        <p15:guide id="5" pos="2086" userDrawn="1">
          <p15:clr>
            <a:srgbClr val="A4A3A4"/>
          </p15:clr>
        </p15:guide>
        <p15:guide id="6" orient="horz" pos="781" userDrawn="1">
          <p15:clr>
            <a:srgbClr val="A4A3A4"/>
          </p15:clr>
        </p15:guide>
        <p15:guide id="7" pos="178" userDrawn="1">
          <p15:clr>
            <a:srgbClr val="A4A3A4"/>
          </p15:clr>
        </p15:guide>
        <p15:guide id="8" orient="horz" pos="2278" userDrawn="1">
          <p15:clr>
            <a:srgbClr val="A4A3A4"/>
          </p15:clr>
        </p15:guide>
        <p15:guide id="9" orient="horz" pos="1665" userDrawn="1">
          <p15:clr>
            <a:srgbClr val="A4A3A4"/>
          </p15:clr>
        </p15:guide>
        <p15:guide id="10" pos="15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 autoAdjust="0"/>
    <p:restoredTop sz="85537" autoAdjust="0"/>
  </p:normalViewPr>
  <p:slideViewPr>
    <p:cSldViewPr snapToGrid="0" snapToObjects="1">
      <p:cViewPr varScale="1">
        <p:scale>
          <a:sx n="148" d="100"/>
          <a:sy n="148" d="100"/>
        </p:scale>
        <p:origin x="1008" y="108"/>
      </p:cViewPr>
      <p:guideLst>
        <p:guide orient="horz" pos="169"/>
        <p:guide pos="2880"/>
        <p:guide orient="horz" pos="2890"/>
        <p:guide pos="4740"/>
        <p:guide pos="2086"/>
        <p:guide orient="horz" pos="781"/>
        <p:guide pos="178"/>
        <p:guide orient="horz" pos="2278"/>
        <p:guide orient="horz" pos="1665"/>
        <p:guide pos="15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509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9D63-4CDD-6D41-B30A-A9066DCAE78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0AA5A-295A-4A48-B1CF-4E91CFF0319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0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46E9E-1F77-E94F-ABE4-432887F763F2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59317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3712029"/>
            <a:ext cx="5486400" cy="47788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F3176-155A-7A42-95EA-528ABF97EC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91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072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555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10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731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56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609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697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303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567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031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98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16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93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64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37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65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854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F3176-155A-7A42-95EA-528ABF97ECF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17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9"/>
          <p:cNvSpPr/>
          <p:nvPr userDrawn="1"/>
        </p:nvSpPr>
        <p:spPr>
          <a:xfrm>
            <a:off x="-6005" y="0"/>
            <a:ext cx="9150005" cy="113159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0" i="0" dirty="0">
                <a:latin typeface="ITC Officina Sans Book" charset="0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1131590"/>
            <a:ext cx="3600000" cy="40119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TC Officina Sans Book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8630" y="4407554"/>
            <a:ext cx="2892945" cy="27030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0" i="0" baseline="0">
                <a:solidFill>
                  <a:schemeClr val="accent4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err="1"/>
              <a:t>Finanzbericht</a:t>
            </a:r>
            <a:r>
              <a:rPr lang="en-US" dirty="0"/>
              <a:t> 2016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38630" y="4682672"/>
            <a:ext cx="2892945" cy="27030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0" i="0" baseline="0">
                <a:solidFill>
                  <a:schemeClr val="accent4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Datum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38630" y="1401957"/>
            <a:ext cx="2892945" cy="23943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lnSpc>
                <a:spcPts val="4000"/>
              </a:lnSpc>
              <a:spcBef>
                <a:spcPts val="0"/>
              </a:spcBef>
              <a:buNone/>
              <a:defRPr sz="3500" b="0" i="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269421" y="21798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Bild 8" descr="EBK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984" y="356478"/>
            <a:ext cx="2304256" cy="41863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115F52F-7B31-5141-BDFA-D0A4004B25F5}"/>
              </a:ext>
            </a:extLst>
          </p:cNvPr>
          <p:cNvGrpSpPr/>
          <p:nvPr userDrawn="1"/>
        </p:nvGrpSpPr>
        <p:grpSpPr>
          <a:xfrm>
            <a:off x="338630" y="4031483"/>
            <a:ext cx="2892945" cy="232741"/>
            <a:chOff x="338630" y="4031483"/>
            <a:chExt cx="2892945" cy="232741"/>
          </a:xfrm>
        </p:grpSpPr>
        <p:cxnSp>
          <p:nvCxnSpPr>
            <p:cNvPr id="24" name="Straight Connector 7"/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9"/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9"/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99999" y="1131590"/>
            <a:ext cx="5544001" cy="4011910"/>
          </a:xfrm>
          <a:prstGeom prst="rect">
            <a:avLst/>
          </a:prstGeom>
        </p:spPr>
        <p:txBody>
          <a:bodyPr vert="horz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58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180000"/>
            <a:ext cx="8613774" cy="75789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endParaRPr lang="de-DE" dirty="0"/>
          </a:p>
        </p:txBody>
      </p:sp>
      <p:sp>
        <p:nvSpPr>
          <p:cNvPr id="18" name="TextBox 14"/>
          <p:cNvSpPr txBox="1"/>
          <p:nvPr userDrawn="1"/>
        </p:nvSpPr>
        <p:spPr>
          <a:xfrm>
            <a:off x="8723263" y="4802048"/>
            <a:ext cx="285021" cy="1592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012E09D6-0E83-EC4A-906A-8D2B05A0C489}" type="slidenum">
              <a:rPr lang="de-DE" sz="800" b="0" i="0" smtClean="0">
                <a:solidFill>
                  <a:schemeClr val="accent3"/>
                </a:solidFill>
                <a:latin typeface="Officina Sans ITC TT"/>
                <a:cs typeface="Officina Sans ITC TT"/>
              </a:rPr>
              <a:t>‹Nr.›</a:t>
            </a:fld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C7A1720-B12B-EB42-AC29-3C6B7190866D}"/>
              </a:ext>
            </a:extLst>
          </p:cNvPr>
          <p:cNvGrpSpPr/>
          <p:nvPr userDrawn="1"/>
        </p:nvGrpSpPr>
        <p:grpSpPr>
          <a:xfrm>
            <a:off x="250826" y="769974"/>
            <a:ext cx="8618536" cy="234162"/>
            <a:chOff x="250826" y="873777"/>
            <a:chExt cx="8618536" cy="234162"/>
          </a:xfrm>
        </p:grpSpPr>
        <p:cxnSp>
          <p:nvCxnSpPr>
            <p:cNvPr id="13" name="Straight Connector 7"/>
            <p:cNvCxnSpPr/>
            <p:nvPr userDrawn="1"/>
          </p:nvCxnSpPr>
          <p:spPr>
            <a:xfrm>
              <a:off x="250826" y="986344"/>
              <a:ext cx="861853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9"/>
            <p:cNvCxnSpPr/>
            <p:nvPr userDrawn="1"/>
          </p:nvCxnSpPr>
          <p:spPr>
            <a:xfrm flipH="1">
              <a:off x="4550886" y="1007139"/>
              <a:ext cx="2" cy="1008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9"/>
            <p:cNvCxnSpPr/>
            <p:nvPr userDrawn="1"/>
          </p:nvCxnSpPr>
          <p:spPr>
            <a:xfrm>
              <a:off x="4550886" y="873777"/>
              <a:ext cx="0" cy="9829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platzhalter 2"/>
          <p:cNvSpPr>
            <a:spLocks noGrp="1"/>
          </p:cNvSpPr>
          <p:nvPr userDrawn="1">
            <p:ph type="body" sz="quarter" idx="12"/>
          </p:nvPr>
        </p:nvSpPr>
        <p:spPr>
          <a:xfrm>
            <a:off x="274638" y="1239577"/>
            <a:ext cx="8594725" cy="3363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TextBox 13"/>
          <p:cNvSpPr txBox="1"/>
          <p:nvPr userDrawn="1"/>
        </p:nvSpPr>
        <p:spPr>
          <a:xfrm>
            <a:off x="7090306" y="4793735"/>
            <a:ext cx="1775467" cy="1675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800" b="0" i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Erzbistum Köln</a:t>
            </a:r>
            <a:r>
              <a:rPr lang="de-DE" sz="800" b="0" i="0" baseline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  |  Stand Januar 2023</a:t>
            </a:r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15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180000"/>
            <a:ext cx="8613774" cy="75789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4082397" cy="3363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31630F0-57CF-5740-B7C0-6E4AB3CAF29E}"/>
              </a:ext>
            </a:extLst>
          </p:cNvPr>
          <p:cNvGrpSpPr/>
          <p:nvPr userDrawn="1"/>
        </p:nvGrpSpPr>
        <p:grpSpPr>
          <a:xfrm>
            <a:off x="250826" y="769974"/>
            <a:ext cx="8618536" cy="234162"/>
            <a:chOff x="250826" y="873777"/>
            <a:chExt cx="8618536" cy="234162"/>
          </a:xfrm>
        </p:grpSpPr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158E810E-979F-6149-B4C3-CC98934A8F28}"/>
                </a:ext>
              </a:extLst>
            </p:cNvPr>
            <p:cNvCxnSpPr/>
            <p:nvPr userDrawn="1"/>
          </p:nvCxnSpPr>
          <p:spPr>
            <a:xfrm>
              <a:off x="250826" y="986344"/>
              <a:ext cx="861853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AA1EF622-FD9A-E948-904A-F3AA31AA83EC}"/>
                </a:ext>
              </a:extLst>
            </p:cNvPr>
            <p:cNvCxnSpPr/>
            <p:nvPr userDrawn="1"/>
          </p:nvCxnSpPr>
          <p:spPr>
            <a:xfrm flipH="1">
              <a:off x="4550886" y="1007139"/>
              <a:ext cx="2" cy="1008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">
              <a:extLst>
                <a:ext uri="{FF2B5EF4-FFF2-40B4-BE49-F238E27FC236}">
                  <a16:creationId xmlns:a16="http://schemas.microsoft.com/office/drawing/2014/main" id="{506EC053-4F8E-B14C-A9AC-C6E248500449}"/>
                </a:ext>
              </a:extLst>
            </p:cNvPr>
            <p:cNvCxnSpPr/>
            <p:nvPr userDrawn="1"/>
          </p:nvCxnSpPr>
          <p:spPr>
            <a:xfrm>
              <a:off x="4550886" y="873777"/>
              <a:ext cx="0" cy="9829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4">
            <a:extLst>
              <a:ext uri="{FF2B5EF4-FFF2-40B4-BE49-F238E27FC236}">
                <a16:creationId xmlns:a16="http://schemas.microsoft.com/office/drawing/2014/main" id="{281A8517-59BD-10B5-4B3E-25A260D9224F}"/>
              </a:ext>
            </a:extLst>
          </p:cNvPr>
          <p:cNvSpPr txBox="1"/>
          <p:nvPr userDrawn="1"/>
        </p:nvSpPr>
        <p:spPr>
          <a:xfrm>
            <a:off x="8723263" y="4802048"/>
            <a:ext cx="285021" cy="1592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012E09D6-0E83-EC4A-906A-8D2B05A0C489}" type="slidenum">
              <a:rPr lang="de-DE" sz="800" b="0" i="0" smtClean="0">
                <a:solidFill>
                  <a:schemeClr val="accent3"/>
                </a:solidFill>
                <a:latin typeface="Officina Sans ITC TT"/>
                <a:cs typeface="Officina Sans ITC TT"/>
              </a:rPr>
              <a:t>‹Nr.›</a:t>
            </a:fld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3BD9C6D-3B76-8680-79D2-D428FD5BCE64}"/>
              </a:ext>
            </a:extLst>
          </p:cNvPr>
          <p:cNvSpPr txBox="1"/>
          <p:nvPr userDrawn="1"/>
        </p:nvSpPr>
        <p:spPr>
          <a:xfrm>
            <a:off x="7090306" y="4793735"/>
            <a:ext cx="1775467" cy="1675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800" b="0" i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Erzbistum Köln</a:t>
            </a:r>
            <a:r>
              <a:rPr lang="de-DE" sz="800" b="0" i="0" baseline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  |  Stand Januar 2023</a:t>
            </a:r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</p:spTree>
    <p:extLst>
      <p:ext uri="{BB962C8B-B14F-4D97-AF65-F5344CB8AC3E}">
        <p14:creationId xmlns:p14="http://schemas.microsoft.com/office/powerpoint/2010/main" val="295051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 userDrawn="1"/>
        </p:nvSpPr>
        <p:spPr>
          <a:xfrm>
            <a:off x="0" y="0"/>
            <a:ext cx="3600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TC Officina Sans Book" charset="0"/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8630" y="478378"/>
            <a:ext cx="2906458" cy="41251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4000" b="0" i="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600000" y="-1"/>
            <a:ext cx="5544000" cy="5143501"/>
          </a:xfrm>
          <a:prstGeom prst="rect">
            <a:avLst/>
          </a:prstGeom>
        </p:spPr>
        <p:txBody>
          <a:bodyPr vert="horz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80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 userDrawn="1"/>
        </p:nvSpPr>
        <p:spPr>
          <a:xfrm>
            <a:off x="0" y="0"/>
            <a:ext cx="3600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TC Officina Sans Book" charset="0"/>
            </a:endParaRP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73600" y="180000"/>
            <a:ext cx="4997830" cy="75789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endParaRPr lang="de-DE" dirty="0"/>
          </a:p>
        </p:txBody>
      </p:sp>
      <p:grpSp>
        <p:nvGrpSpPr>
          <p:cNvPr id="20" name="Gruppierung 19"/>
          <p:cNvGrpSpPr/>
          <p:nvPr userDrawn="1"/>
        </p:nvGrpSpPr>
        <p:grpSpPr>
          <a:xfrm>
            <a:off x="3886711" y="777348"/>
            <a:ext cx="4968000" cy="227812"/>
            <a:chOff x="3886711" y="910800"/>
            <a:chExt cx="4968000" cy="227812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3886711" y="1020192"/>
              <a:ext cx="4968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/>
            <p:cNvCxnSpPr/>
            <p:nvPr userDrawn="1"/>
          </p:nvCxnSpPr>
          <p:spPr>
            <a:xfrm flipH="1">
              <a:off x="6405702" y="1037812"/>
              <a:ext cx="1" cy="1008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6405702" y="910800"/>
              <a:ext cx="0" cy="9829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2"/>
          <p:cNvSpPr>
            <a:spLocks noGrp="1"/>
          </p:cNvSpPr>
          <p:nvPr userDrawn="1">
            <p:ph type="body" sz="quarter" idx="12"/>
          </p:nvPr>
        </p:nvSpPr>
        <p:spPr>
          <a:xfrm>
            <a:off x="3891225" y="1239577"/>
            <a:ext cx="4981312" cy="3363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18630" y="478378"/>
            <a:ext cx="2981460" cy="41251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500" b="0" i="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6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 userDrawn="1"/>
        </p:nvSpPr>
        <p:spPr>
          <a:xfrm>
            <a:off x="543783" y="4793735"/>
            <a:ext cx="1775467" cy="1675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800" b="0" i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Erzbistum Köln </a:t>
            </a:r>
            <a:r>
              <a:rPr lang="de-DE" sz="800" b="0" i="0" baseline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 |  19. September 2019</a:t>
            </a:r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sp>
        <p:nvSpPr>
          <p:cNvPr id="4" name="TextBox 14"/>
          <p:cNvSpPr txBox="1"/>
          <p:nvPr userDrawn="1"/>
        </p:nvSpPr>
        <p:spPr>
          <a:xfrm>
            <a:off x="275389" y="4802048"/>
            <a:ext cx="285021" cy="1592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012E09D6-0E83-EC4A-906A-8D2B05A0C489}" type="slidenum">
              <a:rPr lang="de-DE" sz="800" b="0" i="0" smtClean="0">
                <a:solidFill>
                  <a:schemeClr val="accent3"/>
                </a:solidFill>
                <a:latin typeface="Officina Sans ITC TT"/>
                <a:cs typeface="Officina Sans ITC TT"/>
              </a:rPr>
              <a:t>‹Nr.›</a:t>
            </a:fld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180000"/>
            <a:ext cx="4803094" cy="75789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endParaRPr lang="de-DE" dirty="0"/>
          </a:p>
        </p:txBody>
      </p:sp>
      <p:sp>
        <p:nvSpPr>
          <p:cNvPr id="6" name="Rectangle 2"/>
          <p:cNvSpPr/>
          <p:nvPr userDrawn="1"/>
        </p:nvSpPr>
        <p:spPr>
          <a:xfrm>
            <a:off x="5301049" y="0"/>
            <a:ext cx="384295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ITC Officina Sans Book" charset="0"/>
            </a:endParaRPr>
          </a:p>
        </p:txBody>
      </p:sp>
      <p:grpSp>
        <p:nvGrpSpPr>
          <p:cNvPr id="7" name="Gruppierung 6"/>
          <p:cNvGrpSpPr/>
          <p:nvPr userDrawn="1"/>
        </p:nvGrpSpPr>
        <p:grpSpPr>
          <a:xfrm>
            <a:off x="250825" y="777339"/>
            <a:ext cx="4811032" cy="227812"/>
            <a:chOff x="292453" y="873125"/>
            <a:chExt cx="8580083" cy="227812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292453" y="982517"/>
              <a:ext cx="85800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/>
            <p:cNvCxnSpPr/>
            <p:nvPr userDrawn="1"/>
          </p:nvCxnSpPr>
          <p:spPr>
            <a:xfrm flipH="1">
              <a:off x="4592293" y="1000137"/>
              <a:ext cx="2" cy="1008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4592293" y="873125"/>
              <a:ext cx="0" cy="9829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4787219" cy="3363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580113" y="1239577"/>
            <a:ext cx="3279800" cy="3363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accent4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168573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/>
          <p:cNvSpPr txBox="1"/>
          <p:nvPr userDrawn="1"/>
        </p:nvSpPr>
        <p:spPr>
          <a:xfrm>
            <a:off x="543783" y="4793735"/>
            <a:ext cx="1775467" cy="1675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800" b="0" i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Erzbistum Köln</a:t>
            </a:r>
            <a:r>
              <a:rPr lang="de-DE" sz="800" b="0" i="0" baseline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  |  19. September 2019</a:t>
            </a:r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sp>
        <p:nvSpPr>
          <p:cNvPr id="4" name="TextBox 14"/>
          <p:cNvSpPr txBox="1"/>
          <p:nvPr userDrawn="1"/>
        </p:nvSpPr>
        <p:spPr>
          <a:xfrm>
            <a:off x="275389" y="4802048"/>
            <a:ext cx="285021" cy="1592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012E09D6-0E83-EC4A-906A-8D2B05A0C489}" type="slidenum">
              <a:rPr lang="de-DE" sz="800" b="0" i="0" smtClean="0">
                <a:solidFill>
                  <a:schemeClr val="accent3"/>
                </a:solidFill>
                <a:latin typeface="Officina Sans ITC TT"/>
                <a:cs typeface="Officina Sans ITC TT"/>
              </a:rPr>
              <a:t>‹Nr.›</a:t>
            </a:fld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180000"/>
            <a:ext cx="4803094" cy="75789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endParaRPr lang="de-DE" dirty="0"/>
          </a:p>
        </p:txBody>
      </p:sp>
      <p:grpSp>
        <p:nvGrpSpPr>
          <p:cNvPr id="7" name="Gruppierung 6"/>
          <p:cNvGrpSpPr/>
          <p:nvPr userDrawn="1"/>
        </p:nvGrpSpPr>
        <p:grpSpPr>
          <a:xfrm>
            <a:off x="250825" y="777339"/>
            <a:ext cx="4811032" cy="227812"/>
            <a:chOff x="292453" y="873125"/>
            <a:chExt cx="8580083" cy="227812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292453" y="982517"/>
              <a:ext cx="85800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/>
            <p:cNvCxnSpPr/>
            <p:nvPr userDrawn="1"/>
          </p:nvCxnSpPr>
          <p:spPr>
            <a:xfrm flipH="1">
              <a:off x="4592293" y="1000137"/>
              <a:ext cx="2" cy="1008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4592293" y="873125"/>
              <a:ext cx="0" cy="9829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4787219" cy="33639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301049" y="0"/>
            <a:ext cx="3842951" cy="5143500"/>
          </a:xfrm>
          <a:prstGeom prst="rect">
            <a:avLst/>
          </a:prstGeom>
        </p:spPr>
        <p:txBody>
          <a:bodyPr vert="horz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84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52000" y="180000"/>
            <a:ext cx="8613774" cy="75789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Officina Sans ITC TT"/>
                <a:cs typeface="Officina Sans ITC TT"/>
              </a:defRPr>
            </a:lvl1pPr>
            <a:lvl2pPr marL="342900" indent="0" algn="r">
              <a:buNone/>
              <a:defRPr>
                <a:solidFill>
                  <a:schemeClr val="accent4"/>
                </a:solidFill>
              </a:defRPr>
            </a:lvl2pPr>
            <a:lvl3pPr marL="685800" indent="0" algn="r">
              <a:buNone/>
              <a:defRPr>
                <a:solidFill>
                  <a:schemeClr val="accent4"/>
                </a:solidFill>
              </a:defRPr>
            </a:lvl3pPr>
            <a:lvl4pPr marL="1028700" indent="0" algn="r">
              <a:buNone/>
              <a:defRPr>
                <a:solidFill>
                  <a:schemeClr val="accent4"/>
                </a:solidFill>
              </a:defRPr>
            </a:lvl4pPr>
            <a:lvl5pPr marL="1371600" indent="0" algn="r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Headline</a:t>
            </a:r>
          </a:p>
          <a:p>
            <a:pPr lvl="0"/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250826" y="773149"/>
            <a:ext cx="8618536" cy="227812"/>
            <a:chOff x="292453" y="873125"/>
            <a:chExt cx="8580083" cy="227812"/>
          </a:xfrm>
        </p:grpSpPr>
        <p:cxnSp>
          <p:nvCxnSpPr>
            <p:cNvPr id="13" name="Straight Connector 7"/>
            <p:cNvCxnSpPr/>
            <p:nvPr userDrawn="1"/>
          </p:nvCxnSpPr>
          <p:spPr>
            <a:xfrm>
              <a:off x="292453" y="982517"/>
              <a:ext cx="85800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9"/>
            <p:cNvCxnSpPr/>
            <p:nvPr userDrawn="1"/>
          </p:nvCxnSpPr>
          <p:spPr>
            <a:xfrm flipH="1">
              <a:off x="4592293" y="1000137"/>
              <a:ext cx="2" cy="1008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9"/>
            <p:cNvCxnSpPr/>
            <p:nvPr userDrawn="1"/>
          </p:nvCxnSpPr>
          <p:spPr>
            <a:xfrm>
              <a:off x="4592293" y="873125"/>
              <a:ext cx="0" cy="98292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74639" y="1239578"/>
            <a:ext cx="4110482" cy="12003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Officina Sans ITC TT"/>
                <a:cs typeface="Officina Sans ITC TT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0C5BEA7D-CFCE-9B5B-DA1B-968800E8AA0B}"/>
              </a:ext>
            </a:extLst>
          </p:cNvPr>
          <p:cNvSpPr txBox="1"/>
          <p:nvPr userDrawn="1"/>
        </p:nvSpPr>
        <p:spPr>
          <a:xfrm>
            <a:off x="8723263" y="4802048"/>
            <a:ext cx="285021" cy="1592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fld id="{012E09D6-0E83-EC4A-906A-8D2B05A0C489}" type="slidenum">
              <a:rPr lang="de-DE" sz="800" b="0" i="0" smtClean="0">
                <a:solidFill>
                  <a:schemeClr val="accent3"/>
                </a:solidFill>
                <a:latin typeface="Officina Sans ITC TT"/>
                <a:cs typeface="Officina Sans ITC TT"/>
              </a:rPr>
              <a:t>‹Nr.›</a:t>
            </a:fld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F14DE807-C1CF-19B8-5F08-CDC0DEB6A398}"/>
              </a:ext>
            </a:extLst>
          </p:cNvPr>
          <p:cNvSpPr txBox="1"/>
          <p:nvPr userDrawn="1"/>
        </p:nvSpPr>
        <p:spPr>
          <a:xfrm>
            <a:off x="7090306" y="4793735"/>
            <a:ext cx="1775467" cy="16755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800" b="0" i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Erzbistum Köln</a:t>
            </a:r>
            <a:r>
              <a:rPr lang="de-DE" sz="800" b="0" i="0" baseline="0" dirty="0">
                <a:solidFill>
                  <a:schemeClr val="accent3"/>
                </a:solidFill>
                <a:latin typeface="Officina Sans ITC TT"/>
                <a:cs typeface="Officina Sans ITC TT"/>
              </a:rPr>
              <a:t>  |  Stand Januar 2023</a:t>
            </a:r>
            <a:endParaRPr lang="de-DE" sz="800" b="0" i="0" dirty="0">
              <a:solidFill>
                <a:schemeClr val="accent3"/>
              </a:solidFill>
              <a:latin typeface="Officina Sans ITC TT"/>
              <a:cs typeface="Officina Sans ITC TT"/>
            </a:endParaRPr>
          </a:p>
        </p:txBody>
      </p:sp>
    </p:spTree>
    <p:extLst>
      <p:ext uri="{BB962C8B-B14F-4D97-AF65-F5344CB8AC3E}">
        <p14:creationId xmlns:p14="http://schemas.microsoft.com/office/powerpoint/2010/main" val="11005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15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8" r:id="rId4"/>
    <p:sldLayoutId id="2147483671" r:id="rId5"/>
    <p:sldLayoutId id="2147483667" r:id="rId6"/>
    <p:sldLayoutId id="2147483669" r:id="rId7"/>
    <p:sldLayoutId id="2147483670" r:id="rId8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rbeitsschutz@erzbistum-koeln.de" TargetMode="External"/><Relationship Id="rId7" Type="http://schemas.openxmlformats.org/officeDocument/2006/relationships/hyperlink" Target="mailto:Rahwa.Gebrekiros@bgw-online.d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ochen.kothen@bad-gmbh.de" TargetMode="External"/><Relationship Id="rId5" Type="http://schemas.openxmlformats.org/officeDocument/2006/relationships/hyperlink" Target="mailto:claus.goth@bad-gmbh.de" TargetMode="External"/><Relationship Id="rId4" Type="http://schemas.openxmlformats.org/officeDocument/2006/relationships/hyperlink" Target="mailto:manfred.lang@erzbistum-koeln.d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rbeitsschutz@erzbistum-koeln.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338630" y="4506166"/>
            <a:ext cx="2892945" cy="270304"/>
          </a:xfrm>
        </p:spPr>
        <p:txBody>
          <a:bodyPr/>
          <a:lstStyle/>
          <a:p>
            <a:r>
              <a:rPr lang="de-DE" sz="1400" b="0" dirty="0"/>
              <a:t>Sicherheit und Gesundheit </a:t>
            </a:r>
            <a:br>
              <a:rPr lang="de-DE" sz="1400" b="0" dirty="0"/>
            </a:br>
            <a:r>
              <a:rPr lang="de-DE" sz="1400" b="0" dirty="0"/>
              <a:t>am Arbeitsplatz Kita</a:t>
            </a:r>
            <a:endParaRPr lang="de-DE" dirty="0"/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A32752DA-6FE7-A04B-8C92-BE0E080BBFEB}"/>
              </a:ext>
            </a:extLst>
          </p:cNvPr>
          <p:cNvSpPr txBox="1">
            <a:spLocks/>
          </p:cNvSpPr>
          <p:nvPr/>
        </p:nvSpPr>
        <p:spPr>
          <a:xfrm>
            <a:off x="0" y="1502239"/>
            <a:ext cx="3231575" cy="18204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400" b="0" dirty="0"/>
              <a:t>Hautschutz </a:t>
            </a:r>
            <a:br>
              <a:rPr lang="de-DE" sz="4400" b="0" dirty="0"/>
            </a:br>
            <a:r>
              <a:rPr lang="de-DE" sz="4400" b="0" dirty="0"/>
              <a:t>in der Kinder-betreuung</a:t>
            </a:r>
            <a:endParaRPr lang="de-DE" sz="4400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r="11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67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Einmalhandschuhe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Handschuhe nur über saubere und trockene Hände </a:t>
            </a:r>
            <a:r>
              <a:rPr lang="de-DE" sz="1800" b="0" dirty="0" smtClean="0"/>
              <a:t>ziehen.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Handschuhe nur so lange wie nötig tragen. Bei längerem Tragen (ab ca. 20 Minuten) </a:t>
            </a:r>
            <a:br>
              <a:rPr lang="de-DE" sz="1800" b="0" dirty="0"/>
            </a:br>
            <a:r>
              <a:rPr lang="de-DE" sz="1800" b="0" dirty="0"/>
              <a:t>stauen sich Wärme und Feuchtigkeit im Handschuh – bei längerem Tragen eignet </a:t>
            </a:r>
            <a:br>
              <a:rPr lang="de-DE" sz="1800" b="0" dirty="0"/>
            </a:br>
            <a:r>
              <a:rPr lang="de-DE" sz="1800" b="0" dirty="0"/>
              <a:t>sich ein Baumwollhandschuhe unter dem Schutzhandschuh!</a:t>
            </a:r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Handschuhe wechseln, sobald sie innen feucht </a:t>
            </a:r>
            <a:r>
              <a:rPr lang="de-DE" sz="1800" b="0" dirty="0" smtClean="0"/>
              <a:t>sind.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Einmalhandschuhe wirklich nur einmal benutzen – </a:t>
            </a:r>
            <a:br>
              <a:rPr lang="de-DE" sz="1800" b="0" dirty="0"/>
            </a:br>
            <a:r>
              <a:rPr lang="de-DE" sz="1800" b="0" dirty="0"/>
              <a:t>sie verlieren ihre Schutzwirkung bei mehrmaligem </a:t>
            </a:r>
            <a:r>
              <a:rPr lang="de-DE" sz="1800" b="0" dirty="0" smtClean="0"/>
              <a:t>Gebrauch.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Einmalhandschuhe aus Nitril oder Vinyl sind zu </a:t>
            </a:r>
            <a:r>
              <a:rPr lang="de-DE" sz="1800" b="0" dirty="0" smtClean="0"/>
              <a:t>bevorzugen.</a:t>
            </a:r>
            <a:endParaRPr lang="de-DE" sz="1800" b="0" dirty="0"/>
          </a:p>
          <a:p>
            <a:pPr>
              <a:buClr>
                <a:schemeClr val="tx1"/>
              </a:buClr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0711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Einmalhandschuhe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sz="1800" b="0" dirty="0"/>
              <a:t>Bei Einmalhandschuhen aus Latex besteht Allergiegefahr. </a:t>
            </a:r>
            <a:br>
              <a:rPr lang="de-DE" sz="1800" b="0" dirty="0"/>
            </a:br>
            <a:r>
              <a:rPr lang="de-DE" sz="1800" b="0" dirty="0"/>
              <a:t>Latex enthält Protein, die Allergien auslösen können.</a:t>
            </a:r>
          </a:p>
          <a:p>
            <a:pPr marL="285750" indent="-285750"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Font typeface="Symbol" pitchFamily="2" charset="2"/>
              <a:buChar char="-"/>
            </a:pPr>
            <a:r>
              <a:rPr lang="de-DE" sz="1800" b="0" dirty="0"/>
              <a:t>Verwenden Sie generell nur ungepuderte </a:t>
            </a:r>
            <a:r>
              <a:rPr lang="de-DE" sz="1800" b="0" dirty="0" smtClean="0"/>
              <a:t>Handschuhe.</a:t>
            </a:r>
            <a:endParaRPr lang="de-DE" sz="1800" b="0" dirty="0"/>
          </a:p>
          <a:p>
            <a:pPr marL="285750" indent="-285750">
              <a:buFont typeface="Symbol" pitchFamily="2" charset="2"/>
              <a:buChar char="-"/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91642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r>
              <a:rPr lang="de-DE" sz="3200" dirty="0"/>
              <a:t>Hautschutz- und Pflegemittel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A5246B7-1430-F747-B411-142E3176A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0" y="-1"/>
            <a:ext cx="5544000" cy="5143501"/>
          </a:xfr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9885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C18B3B-B1F4-1002-3EA4-278B911C19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075" b="19075"/>
          <a:stretch/>
        </p:blipFill>
        <p:spPr>
          <a:xfrm>
            <a:off x="3600001" y="-1"/>
            <a:ext cx="5544000" cy="5143501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9767597-BB0F-C9AA-FEB6-7EC621922CA1}"/>
              </a:ext>
            </a:extLst>
          </p:cNvPr>
          <p:cNvGrpSpPr/>
          <p:nvPr/>
        </p:nvGrpSpPr>
        <p:grpSpPr>
          <a:xfrm>
            <a:off x="338630" y="1692362"/>
            <a:ext cx="2892945" cy="232741"/>
            <a:chOff x="338630" y="4031483"/>
            <a:chExt cx="2892945" cy="232741"/>
          </a:xfrm>
        </p:grpSpPr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7ED21BD1-F2A6-D16A-4F44-7C0C7CB1F7E9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">
              <a:extLst>
                <a:ext uri="{FF2B5EF4-FFF2-40B4-BE49-F238E27FC236}">
                  <a16:creationId xmlns:a16="http://schemas.microsoft.com/office/drawing/2014/main" id="{BB9E28AF-20B6-A2D5-93AF-B848649DB5F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9FD3EE63-F471-A2F4-7545-8869862A5D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2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Hautschutz- und Pflegemittel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Verwendung einer Hautschutzcreme vor Arbeitsbeginn und 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regelmäßig </a:t>
            </a:r>
            <a:r>
              <a:rPr lang="de-DE" sz="1800" b="0" dirty="0"/>
              <a:t>während der </a:t>
            </a:r>
            <a:r>
              <a:rPr lang="de-DE" sz="1800" b="0" dirty="0" smtClean="0"/>
              <a:t>Arbeit.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Auftragen der Creme auf die trockenen Hände und an die </a:t>
            </a:r>
            <a:br>
              <a:rPr lang="de-DE" sz="1800" b="0" dirty="0"/>
            </a:br>
            <a:r>
              <a:rPr lang="de-DE" sz="1800" b="0" dirty="0"/>
              <a:t>Fingerzwischenräume, -kuppen, Nagelfalze und Handgelenke </a:t>
            </a:r>
            <a:r>
              <a:rPr lang="de-DE" sz="1800" b="0" dirty="0" smtClean="0"/>
              <a:t>denken.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Pflege- und Hautschutzprodukte sollten in Tuben oder Spendern bereitstehen – </a:t>
            </a:r>
            <a:br>
              <a:rPr lang="de-DE" sz="1800" b="0" dirty="0"/>
            </a:br>
            <a:r>
              <a:rPr lang="de-DE" sz="1800" b="0" dirty="0"/>
              <a:t>sie sind hygienischer als </a:t>
            </a:r>
            <a:r>
              <a:rPr lang="de-DE" sz="1800" b="0" dirty="0" smtClean="0"/>
              <a:t>Gemeinschaftsdosen.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Möglichst nur Hautschutzmittel ohne Duft- und Konservierungsstoffe </a:t>
            </a:r>
            <a:r>
              <a:rPr lang="de-DE" sz="1800" b="0" dirty="0" smtClean="0"/>
              <a:t>verwenden.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128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Hautschutz- und Pflegemittel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Nach der Arbeit und vor längeren Pausen </a:t>
            </a:r>
            <a:r>
              <a:rPr lang="de-DE" sz="1800" b="0" dirty="0" smtClean="0"/>
              <a:t>anwenden.</a:t>
            </a:r>
            <a:endParaRPr lang="de-DE" sz="1800" b="0" dirty="0"/>
          </a:p>
          <a:p>
            <a:pPr marL="342900" indent="-34290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342900" indent="-34290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Geeignete Hautpflegemittel sorgen für die Regeneration der </a:t>
            </a:r>
            <a:r>
              <a:rPr lang="de-DE" sz="1800" b="0" dirty="0" smtClean="0"/>
              <a:t>Haut.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 smtClean="0"/>
              <a:t> Empfehlenswert </a:t>
            </a:r>
            <a:r>
              <a:rPr lang="de-DE" sz="1800" b="0" dirty="0"/>
              <a:t>sind Produkte ohne Duft- und </a:t>
            </a:r>
            <a:r>
              <a:rPr lang="de-DE" sz="1800" b="0" dirty="0" smtClean="0"/>
              <a:t>Konservierungsstoffe.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986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200" dirty="0"/>
              <a:t>BGW </a:t>
            </a:r>
            <a:r>
              <a:rPr lang="de-DE" sz="3200" dirty="0" smtClean="0"/>
              <a:t>Schulungs- </a:t>
            </a:r>
            <a:r>
              <a:rPr lang="de-DE" sz="3200" dirty="0"/>
              <a:t>und </a:t>
            </a:r>
            <a:r>
              <a:rPr lang="de-DE" sz="3200" dirty="0" smtClean="0"/>
              <a:t>Beratungszentrum</a:t>
            </a:r>
          </a:p>
          <a:p>
            <a:pPr>
              <a:lnSpc>
                <a:spcPct val="100000"/>
              </a:lnSpc>
            </a:pPr>
            <a:r>
              <a:rPr lang="de-DE" sz="3200" dirty="0" smtClean="0"/>
              <a:t>(</a:t>
            </a:r>
            <a:r>
              <a:rPr lang="de-DE" sz="3200" dirty="0" err="1"/>
              <a:t>s</a:t>
            </a:r>
            <a:r>
              <a:rPr lang="de-DE" sz="3200" dirty="0" err="1" smtClean="0"/>
              <a:t>chu.ber.z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A5246B7-1430-F747-B411-142E3176A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0" y="-1"/>
            <a:ext cx="5544000" cy="5143501"/>
          </a:xfr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2A3B71-6C81-1C4A-9A79-AEE62E3136C4}"/>
              </a:ext>
            </a:extLst>
          </p:cNvPr>
          <p:cNvGrpSpPr/>
          <p:nvPr/>
        </p:nvGrpSpPr>
        <p:grpSpPr>
          <a:xfrm>
            <a:off x="338630" y="2579919"/>
            <a:ext cx="2892945" cy="232741"/>
            <a:chOff x="338630" y="4031483"/>
            <a:chExt cx="2892945" cy="232741"/>
          </a:xfrm>
        </p:grpSpPr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700808B3-4B21-4247-89F1-86589C4BF500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35AE2E78-7A6D-744E-BFF7-3E196307CBF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365047-3D70-6747-AEC7-E1220BE3C0F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9885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C18B3B-B1F4-1002-3EA4-278B911C1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4" r="41880"/>
          <a:stretch/>
        </p:blipFill>
        <p:spPr>
          <a:xfrm>
            <a:off x="3600001" y="-1"/>
            <a:ext cx="55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0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BGW </a:t>
            </a:r>
            <a:r>
              <a:rPr lang="de-DE" sz="2400" dirty="0" smtClean="0"/>
              <a:t>Schulungs- </a:t>
            </a:r>
            <a:r>
              <a:rPr lang="de-DE" sz="2400" dirty="0"/>
              <a:t>und </a:t>
            </a:r>
            <a:r>
              <a:rPr lang="de-DE" sz="2400" dirty="0" smtClean="0"/>
              <a:t>Beratungszentrum (</a:t>
            </a:r>
            <a:r>
              <a:rPr lang="de-DE" sz="2400" dirty="0" err="1" smtClean="0"/>
              <a:t>schu.ber.z</a:t>
            </a:r>
            <a:r>
              <a:rPr lang="de-DE" sz="2400" dirty="0" smtClean="0"/>
              <a:t>)</a:t>
            </a:r>
            <a:endParaRPr lang="de-DE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de-DE" sz="1800" b="1" dirty="0">
                <a:solidFill>
                  <a:schemeClr val="tx1"/>
                </a:solidFill>
              </a:rPr>
              <a:t>Hautschutzseminare –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Retten Sie Ihre Haut im Rahmen der sekundären Individualprävention (SIP)</a:t>
            </a:r>
          </a:p>
          <a:p>
            <a:pPr marL="342900" indent="-342900">
              <a:buClr>
                <a:schemeClr val="tx1"/>
              </a:buClr>
              <a:buFont typeface="Symbol" pitchFamily="2" charset="2"/>
              <a:buChar char="-"/>
            </a:pPr>
            <a:endParaRPr lang="de-DE" sz="1800" b="0" dirty="0"/>
          </a:p>
          <a:p>
            <a:pPr>
              <a:buClr>
                <a:schemeClr val="tx1"/>
              </a:buClr>
            </a:pPr>
            <a:r>
              <a:rPr lang="de-DE" sz="1800" b="1" dirty="0">
                <a:solidFill>
                  <a:schemeClr val="tx1"/>
                </a:solidFill>
              </a:rPr>
              <a:t>Hautsprechstunde –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ein Service Ihrer Berufsgenossenschaft</a:t>
            </a:r>
          </a:p>
          <a:p>
            <a:pPr>
              <a:buClr>
                <a:schemeClr val="tx1"/>
              </a:buClr>
            </a:pPr>
            <a:endParaRPr lang="de-DE" sz="1800" dirty="0">
              <a:solidFill>
                <a:schemeClr val="tx1"/>
              </a:solidFill>
            </a:endParaRPr>
          </a:p>
          <a:p>
            <a:r>
              <a:rPr lang="de-DE" sz="1800" b="1" dirty="0">
                <a:solidFill>
                  <a:schemeClr val="accent3"/>
                </a:solidFill>
              </a:rPr>
              <a:t>BGW </a:t>
            </a:r>
            <a:r>
              <a:rPr lang="de-DE" sz="1800" b="1" dirty="0" err="1">
                <a:solidFill>
                  <a:schemeClr val="accent3"/>
                </a:solidFill>
              </a:rPr>
              <a:t>schu.ber.z</a:t>
            </a:r>
            <a:r>
              <a:rPr lang="de-DE" sz="1800" b="1" dirty="0">
                <a:solidFill>
                  <a:schemeClr val="accent3"/>
                </a:solidFill>
              </a:rPr>
              <a:t> Köln</a:t>
            </a:r>
            <a:r>
              <a:rPr lang="de-DE" sz="1800" dirty="0">
                <a:solidFill>
                  <a:schemeClr val="accent3"/>
                </a:solidFill>
              </a:rPr>
              <a:t/>
            </a:r>
            <a:br>
              <a:rPr lang="de-DE" sz="1800" dirty="0">
                <a:solidFill>
                  <a:schemeClr val="accent3"/>
                </a:solidFill>
              </a:rPr>
            </a:br>
            <a:r>
              <a:rPr lang="de-DE" sz="1800" dirty="0">
                <a:solidFill>
                  <a:schemeClr val="accent3"/>
                </a:solidFill>
              </a:rPr>
              <a:t>Bonner Straße 324</a:t>
            </a:r>
            <a:br>
              <a:rPr lang="de-DE" sz="1800" dirty="0">
                <a:solidFill>
                  <a:schemeClr val="accent3"/>
                </a:solidFill>
              </a:rPr>
            </a:br>
            <a:r>
              <a:rPr lang="de-DE" sz="1800" dirty="0">
                <a:solidFill>
                  <a:schemeClr val="accent3"/>
                </a:solidFill>
              </a:rPr>
              <a:t>50968 Köln</a:t>
            </a:r>
          </a:p>
          <a:p>
            <a:r>
              <a:rPr lang="de-DE" sz="1800" dirty="0">
                <a:solidFill>
                  <a:schemeClr val="accent3"/>
                </a:solidFill>
              </a:rPr>
              <a:t>Telefon: (0221) 37 72 - 53 00</a:t>
            </a:r>
            <a:br>
              <a:rPr lang="de-DE" sz="1800" dirty="0">
                <a:solidFill>
                  <a:schemeClr val="accent3"/>
                </a:solidFill>
              </a:rPr>
            </a:br>
            <a:r>
              <a:rPr lang="de-DE" sz="1800" dirty="0">
                <a:solidFill>
                  <a:schemeClr val="accent3"/>
                </a:solidFill>
              </a:rPr>
              <a:t>Telefax: (0221) 37 72 - 51 15</a:t>
            </a:r>
          </a:p>
          <a:p>
            <a:pPr>
              <a:buClr>
                <a:schemeClr val="tx1"/>
              </a:buClr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485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Überblick im Informations- und </a:t>
            </a:r>
            <a:r>
              <a:rPr lang="de-DE" sz="2400" dirty="0" smtClean="0"/>
              <a:t>Service-Dschungel</a:t>
            </a:r>
            <a:endParaRPr lang="de-DE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9" y="1239577"/>
            <a:ext cx="4297362" cy="3460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 err="1">
                <a:solidFill>
                  <a:schemeClr val="accent3"/>
                </a:solidFill>
              </a:rPr>
              <a:t>www.arbeitsschutz-ebk.de</a:t>
            </a:r>
            <a:r>
              <a:rPr lang="de-DE" dirty="0">
                <a:solidFill>
                  <a:schemeClr val="accent3"/>
                </a:solidFill>
              </a:rPr>
              <a:t> </a:t>
            </a:r>
            <a:r>
              <a:rPr lang="de-DE" b="0" dirty="0">
                <a:solidFill>
                  <a:schemeClr val="accent3"/>
                </a:solidFill>
              </a:rPr>
              <a:t/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arbeitsschutz@erzbistum-koeln.de</a:t>
            </a:r>
            <a:endParaRPr lang="de-DE" u="sng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b="0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</a:pPr>
            <a:r>
              <a:rPr lang="de-DE" b="1" dirty="0">
                <a:solidFill>
                  <a:schemeClr val="accent3"/>
                </a:solidFill>
              </a:rPr>
              <a:t>Manfred Lang </a:t>
            </a:r>
            <a:r>
              <a:rPr lang="de-DE" b="0" dirty="0">
                <a:solidFill>
                  <a:schemeClr val="accent3"/>
                </a:solidFill>
              </a:rPr>
              <a:t/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dirty="0">
                <a:solidFill>
                  <a:schemeClr val="accent3"/>
                </a:solidFill>
              </a:rPr>
              <a:t>Fachkraft für Arbeitssicherheit </a:t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dirty="0">
                <a:solidFill>
                  <a:schemeClr val="accent3"/>
                </a:solidFill>
              </a:rPr>
              <a:t>Telefon 0221 1642 1716</a:t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manfred.lang@erzbistum-koeln.de</a:t>
            </a:r>
            <a:endParaRPr lang="de-DE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b="0" dirty="0">
              <a:solidFill>
                <a:schemeClr val="accent3"/>
              </a:solidFill>
            </a:endParaRPr>
          </a:p>
          <a:p>
            <a:pPr>
              <a:lnSpc>
                <a:spcPct val="100000"/>
              </a:lnSpc>
            </a:pPr>
            <a:r>
              <a:rPr lang="de-DE" b="1" dirty="0">
                <a:solidFill>
                  <a:schemeClr val="accent3"/>
                </a:solidFill>
              </a:rPr>
              <a:t>Dr. Claus Goth</a:t>
            </a:r>
            <a:r>
              <a:rPr lang="de-DE" b="0" dirty="0">
                <a:solidFill>
                  <a:schemeClr val="accent3"/>
                </a:solidFill>
              </a:rPr>
              <a:t/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dirty="0">
                <a:solidFill>
                  <a:schemeClr val="accent3"/>
                </a:solidFill>
              </a:rPr>
              <a:t>Leitender Betriebsarzt der B·A·D GmbH, </a:t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dirty="0">
                <a:solidFill>
                  <a:schemeClr val="accent3"/>
                </a:solidFill>
              </a:rPr>
              <a:t>Telefon 0151 12105459</a:t>
            </a:r>
            <a:br>
              <a:rPr lang="de-DE" b="0" dirty="0">
                <a:solidFill>
                  <a:schemeClr val="accent3"/>
                </a:solidFill>
              </a:rPr>
            </a:br>
            <a:r>
              <a:rPr lang="de-DE" b="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claus.goth@bad-gmbh.de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41010DE1-AD97-9D48-C1F0-65CB2A31B8AC}"/>
              </a:ext>
            </a:extLst>
          </p:cNvPr>
          <p:cNvSpPr txBox="1">
            <a:spLocks/>
          </p:cNvSpPr>
          <p:nvPr/>
        </p:nvSpPr>
        <p:spPr>
          <a:xfrm>
            <a:off x="4785360" y="1920297"/>
            <a:ext cx="4572000" cy="34604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Officina Sans ITC TT"/>
                <a:ea typeface="+mn-ea"/>
                <a:cs typeface="Officina Sans ITC TT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chemeClr val="accent3"/>
                </a:solidFill>
              </a:rPr>
              <a:t>Dipl.-Ing. Jochen Kothen</a:t>
            </a:r>
          </a:p>
          <a:p>
            <a:r>
              <a:rPr lang="de-DE" dirty="0">
                <a:solidFill>
                  <a:schemeClr val="accent3"/>
                </a:solidFill>
              </a:rPr>
              <a:t>Leitende Fachkraft für Arbeitssicherheit </a:t>
            </a:r>
            <a:br>
              <a:rPr lang="de-DE" dirty="0">
                <a:solidFill>
                  <a:schemeClr val="accent3"/>
                </a:solidFill>
              </a:rPr>
            </a:br>
            <a:r>
              <a:rPr lang="de-DE" dirty="0">
                <a:solidFill>
                  <a:schemeClr val="accent3"/>
                </a:solidFill>
              </a:rPr>
              <a:t>der B·A·D GmbH</a:t>
            </a:r>
          </a:p>
          <a:p>
            <a:r>
              <a:rPr lang="de-DE" dirty="0">
                <a:solidFill>
                  <a:schemeClr val="accent3"/>
                </a:solidFill>
              </a:rPr>
              <a:t>Telefon 0160 6237082</a:t>
            </a:r>
          </a:p>
          <a:p>
            <a:r>
              <a:rPr lang="de-DE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jochen.kothen@bad-gmbh.de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accent3"/>
              </a:solidFill>
            </a:endParaRPr>
          </a:p>
          <a:p>
            <a:r>
              <a:rPr lang="de-DE" b="1" dirty="0" err="1">
                <a:solidFill>
                  <a:schemeClr val="accent3"/>
                </a:solidFill>
              </a:rPr>
              <a:t>Rahwa</a:t>
            </a:r>
            <a:r>
              <a:rPr lang="de-DE" b="1" dirty="0">
                <a:solidFill>
                  <a:schemeClr val="accent3"/>
                </a:solidFill>
              </a:rPr>
              <a:t> </a:t>
            </a:r>
            <a:r>
              <a:rPr lang="de-DE" b="1" dirty="0" err="1">
                <a:solidFill>
                  <a:schemeClr val="accent3"/>
                </a:solidFill>
              </a:rPr>
              <a:t>Gebrekiros</a:t>
            </a:r>
            <a:endParaRPr lang="de-DE" b="1" dirty="0">
              <a:solidFill>
                <a:schemeClr val="accent3"/>
              </a:solidFill>
            </a:endParaRPr>
          </a:p>
          <a:p>
            <a:r>
              <a:rPr lang="de-DE" dirty="0">
                <a:solidFill>
                  <a:schemeClr val="accent3"/>
                </a:solidFill>
              </a:rPr>
              <a:t>BGW Präventionsdienst Bezirksstelle Köln</a:t>
            </a:r>
          </a:p>
          <a:p>
            <a:r>
              <a:rPr lang="de-DE" dirty="0">
                <a:solidFill>
                  <a:schemeClr val="accent3"/>
                </a:solidFill>
              </a:rPr>
              <a:t>Telefon 0221 3772 5353</a:t>
            </a:r>
          </a:p>
          <a:p>
            <a:r>
              <a:rPr lang="de-DE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Rahwa.Gebrekiros@bgw-online.de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Infomedien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1135" cy="3460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800" b="1" dirty="0"/>
              <a:t>Zum Hautschutz der BGW und DGUV</a:t>
            </a:r>
          </a:p>
        </p:txBody>
      </p:sp>
      <p:pic>
        <p:nvPicPr>
          <p:cNvPr id="3" name="Picture 2" descr="Titel: Hauptsache Hautschutz">
            <a:extLst>
              <a:ext uri="{FF2B5EF4-FFF2-40B4-BE49-F238E27FC236}">
                <a16:creationId xmlns:a16="http://schemas.microsoft.com/office/drawing/2014/main" id="{1613FDEA-52EC-737F-7B1A-AEFE51DE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37" y="2111648"/>
            <a:ext cx="1714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telbild: DGUV Regel 112-195 - Benutzung von Schutzhandschuhen">
            <a:extLst>
              <a:ext uri="{FF2B5EF4-FFF2-40B4-BE49-F238E27FC236}">
                <a16:creationId xmlns:a16="http://schemas.microsoft.com/office/drawing/2014/main" id="{01357DB5-B192-964A-3C54-8300DE4F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27" y="2111648"/>
            <a:ext cx="17145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10CA50E-4043-41BC-AD1C-5AF63F470590}"/>
              </a:ext>
            </a:extLst>
          </p:cNvPr>
          <p:cNvSpPr/>
          <p:nvPr/>
        </p:nvSpPr>
        <p:spPr>
          <a:xfrm>
            <a:off x="6508946" y="4125729"/>
            <a:ext cx="1008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Officina Sans ITC TT Book" pitchFamily="2" charset="0"/>
              </a:rPr>
              <a:t>DGUV Regel </a:t>
            </a:r>
            <a:br>
              <a:rPr lang="de-DE" dirty="0">
                <a:solidFill>
                  <a:srgbClr val="000000"/>
                </a:solidFill>
                <a:latin typeface="Officina Sans ITC TT Book" pitchFamily="2" charset="0"/>
              </a:rPr>
            </a:br>
            <a:r>
              <a:rPr lang="de-DE" dirty="0">
                <a:solidFill>
                  <a:srgbClr val="000000"/>
                </a:solidFill>
                <a:latin typeface="Officina Sans ITC TT Book" pitchFamily="2" charset="0"/>
              </a:rPr>
              <a:t>112-995</a:t>
            </a:r>
            <a:endParaRPr lang="de-DE" dirty="0">
              <a:solidFill>
                <a:srgbClr val="000000"/>
              </a:solidFill>
              <a:effectLst/>
              <a:latin typeface="Officina Sans ITC TT Book" pitchFamily="2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1724673-FE17-29D4-E844-5AFA4B9F1A0A}"/>
              </a:ext>
            </a:extLst>
          </p:cNvPr>
          <p:cNvSpPr/>
          <p:nvPr/>
        </p:nvSpPr>
        <p:spPr>
          <a:xfrm>
            <a:off x="576266" y="4117201"/>
            <a:ext cx="17145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err="1">
                <a:solidFill>
                  <a:srgbClr val="000000"/>
                </a:solidFill>
                <a:latin typeface="Officina Sans ITC TT Book" pitchFamily="2" charset="0"/>
              </a:rPr>
              <a:t>BGWthemen</a:t>
            </a:r>
            <a:r>
              <a:rPr lang="de-DE" dirty="0">
                <a:solidFill>
                  <a:srgbClr val="000000"/>
                </a:solidFill>
                <a:latin typeface="Officina Sans ITC TT Book" pitchFamily="2" charset="0"/>
              </a:rPr>
              <a:t> </a:t>
            </a:r>
            <a:br>
              <a:rPr lang="de-DE" dirty="0">
                <a:solidFill>
                  <a:srgbClr val="000000"/>
                </a:solidFill>
                <a:latin typeface="Officina Sans ITC TT Book" pitchFamily="2" charset="0"/>
              </a:rPr>
            </a:br>
            <a:r>
              <a:rPr lang="de-DE" dirty="0">
                <a:solidFill>
                  <a:srgbClr val="000000"/>
                </a:solidFill>
                <a:latin typeface="Officina Sans ITC TT Book" pitchFamily="2" charset="0"/>
              </a:rPr>
              <a:t>06-12-002</a:t>
            </a:r>
            <a:endParaRPr lang="de-DE" dirty="0">
              <a:solidFill>
                <a:srgbClr val="000000"/>
              </a:solidFill>
              <a:effectLst/>
              <a:latin typeface="Officina Sans ITC TT Book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94FCB5A-F699-91FC-9D09-93C531C59879}"/>
              </a:ext>
            </a:extLst>
          </p:cNvPr>
          <p:cNvSpPr/>
          <p:nvPr/>
        </p:nvSpPr>
        <p:spPr>
          <a:xfrm>
            <a:off x="4763229" y="2111648"/>
            <a:ext cx="1714498" cy="24288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6E43CC0-1F92-D3DB-D52D-FF4A5AA45AA9}"/>
              </a:ext>
            </a:extLst>
          </p:cNvPr>
          <p:cNvSpPr/>
          <p:nvPr/>
        </p:nvSpPr>
        <p:spPr>
          <a:xfrm>
            <a:off x="2321985" y="2121173"/>
            <a:ext cx="1714498" cy="24288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5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200" dirty="0"/>
              <a:t>Vielen Dank </a:t>
            </a:r>
            <a:br>
              <a:rPr lang="de-DE" sz="3200" dirty="0"/>
            </a:br>
            <a:r>
              <a:rPr lang="de-DE" sz="3200" dirty="0"/>
              <a:t>für Ihre Aufmerksamkeit.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2A3B71-6C81-1C4A-9A79-AEE62E3136C4}"/>
              </a:ext>
            </a:extLst>
          </p:cNvPr>
          <p:cNvGrpSpPr/>
          <p:nvPr/>
        </p:nvGrpSpPr>
        <p:grpSpPr>
          <a:xfrm>
            <a:off x="338630" y="2174204"/>
            <a:ext cx="2892945" cy="232741"/>
            <a:chOff x="338630" y="4031483"/>
            <a:chExt cx="2892945" cy="232741"/>
          </a:xfrm>
        </p:grpSpPr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700808B3-4B21-4247-89F1-86589C4BF500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35AE2E78-7A6D-744E-BFF7-3E196307CBF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365047-3D70-6747-AEC7-E1220BE3C0F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9885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5F8F6B2-5844-8BE6-AF8E-A3B0C350D498}"/>
              </a:ext>
            </a:extLst>
          </p:cNvPr>
          <p:cNvSpPr txBox="1">
            <a:spLocks/>
          </p:cNvSpPr>
          <p:nvPr/>
        </p:nvSpPr>
        <p:spPr>
          <a:xfrm>
            <a:off x="318629" y="3726223"/>
            <a:ext cx="4572000" cy="34604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6858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Officina Sans ITC TT"/>
                <a:ea typeface="+mn-ea"/>
                <a:cs typeface="Officina Sans ITC TT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200" dirty="0">
                <a:solidFill>
                  <a:schemeClr val="accent4"/>
                </a:solidFill>
                <a:latin typeface="Officina Sans ITC TT Book" pitchFamily="2" charset="0"/>
              </a:rPr>
              <a:t>Herausgeber: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200" dirty="0">
                <a:solidFill>
                  <a:schemeClr val="accent4"/>
                </a:solidFill>
                <a:latin typeface="Officina Sans ITC TT Book" pitchFamily="2" charset="0"/>
              </a:rPr>
              <a:t>Erzbistum Köln | Generalvikariat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200" u="none" strike="noStrike" dirty="0">
                <a:solidFill>
                  <a:schemeClr val="accent4"/>
                </a:solidFill>
                <a:effectLst/>
                <a:latin typeface="Officina Sans ITC TT Book" pitchFamily="2" charset="0"/>
              </a:rPr>
              <a:t>Hauptabteilung Verwaltung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200" u="none" strike="noStrike" dirty="0">
                <a:solidFill>
                  <a:schemeClr val="accent4"/>
                </a:solidFill>
                <a:effectLst/>
                <a:latin typeface="Officina Sans ITC TT Book" pitchFamily="2" charset="0"/>
              </a:rPr>
              <a:t>Abt. Personalentwicklung und Gesundheit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de-DE" sz="1200" u="none" strike="noStrike" dirty="0">
                <a:solidFill>
                  <a:schemeClr val="accent4"/>
                </a:solidFill>
                <a:effectLst/>
                <a:latin typeface="Officina Sans ITC TT Book" pitchFamily="2" charset="0"/>
              </a:rPr>
              <a:t>Fachbereich Gesundheitsmanagement</a:t>
            </a:r>
          </a:p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chemeClr val="accent4"/>
                </a:solidFill>
              </a:rPr>
              <a:t>www.arbeitsschutz-ebk.de</a:t>
            </a:r>
            <a:r>
              <a:rPr lang="de-DE" sz="1200" dirty="0">
                <a:solidFill>
                  <a:schemeClr val="accent4"/>
                </a:solidFill>
              </a:rPr>
              <a:t> </a:t>
            </a:r>
            <a:r>
              <a:rPr lang="de-DE" sz="1200" b="0" dirty="0">
                <a:solidFill>
                  <a:schemeClr val="accent3"/>
                </a:solidFill>
              </a:rPr>
              <a:t/>
            </a:r>
            <a:br>
              <a:rPr lang="de-DE" sz="1200" b="0" dirty="0">
                <a:solidFill>
                  <a:schemeClr val="accent3"/>
                </a:solidFill>
              </a:rPr>
            </a:br>
            <a:r>
              <a:rPr lang="de-DE" sz="1200" b="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arbeitsschutz@erzbistum-koeln.de</a:t>
            </a:r>
            <a:endParaRPr lang="de-DE" sz="1200" u="sng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endParaRPr lang="de-DE" sz="1200" u="none" strike="noStrike" dirty="0">
              <a:solidFill>
                <a:schemeClr val="accent4"/>
              </a:solidFill>
              <a:effectLst/>
              <a:latin typeface="Officina Sans ITC TT Book" pitchFamily="2" charset="0"/>
            </a:endParaRPr>
          </a:p>
          <a:p>
            <a:pPr algn="l">
              <a:lnSpc>
                <a:spcPct val="100000"/>
              </a:lnSpc>
              <a:spcAft>
                <a:spcPts val="0"/>
              </a:spcAft>
            </a:pPr>
            <a:endParaRPr lang="de-DE" sz="1200" u="none" strike="noStrike" dirty="0">
              <a:solidFill>
                <a:schemeClr val="accent4"/>
              </a:solidFill>
              <a:effectLst/>
              <a:latin typeface="Officina Sans ITC TT Book" pitchFamily="2" charset="0"/>
            </a:endParaRPr>
          </a:p>
          <a:p>
            <a:pPr>
              <a:lnSpc>
                <a:spcPct val="100000"/>
              </a:lnSpc>
            </a:pPr>
            <a:endParaRPr lang="de-DE" sz="1200" dirty="0">
              <a:solidFill>
                <a:schemeClr val="accent4"/>
              </a:solidFill>
              <a:latin typeface="Officina Sans ITC TT Book" pitchFamily="2" charset="0"/>
            </a:endParaRPr>
          </a:p>
          <a:p>
            <a:pPr>
              <a:lnSpc>
                <a:spcPct val="100000"/>
              </a:lnSpc>
            </a:pPr>
            <a:endParaRPr lang="de-DE" sz="1200" dirty="0">
              <a:solidFill>
                <a:schemeClr val="accent4"/>
              </a:solidFill>
              <a:latin typeface="Officina Sans ITC TT Book" pitchFamily="2" charset="0"/>
            </a:endParaRPr>
          </a:p>
          <a:p>
            <a:pPr>
              <a:lnSpc>
                <a:spcPct val="100000"/>
              </a:lnSpc>
            </a:pPr>
            <a:endParaRPr lang="de-DE" sz="1200" dirty="0">
              <a:solidFill>
                <a:schemeClr val="accent4"/>
              </a:solidFill>
              <a:latin typeface="Officina Sans ITC TT Book" pitchFamily="2" charset="0"/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20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56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258763" y="264018"/>
            <a:ext cx="8613774" cy="757892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Inhalt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dirty="0"/>
              <a:t>Hautbelastende Tätigkeiten und Folgen 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dirty="0"/>
              <a:t>Hände waschen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b="0" dirty="0"/>
              <a:t>Schonendes Händetrocknen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b="0" dirty="0"/>
              <a:t>Einmalhandschuhe</a:t>
            </a:r>
            <a:endParaRPr lang="de-DE" sz="2400" dirty="0"/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b="0" dirty="0"/>
              <a:t>Hautschutz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b="0" dirty="0"/>
              <a:t>Hautpflegemittel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b="0" dirty="0"/>
              <a:t>BGW </a:t>
            </a:r>
            <a:r>
              <a:rPr lang="de-DE" sz="2400" b="0" dirty="0" smtClean="0"/>
              <a:t>Schulungs- </a:t>
            </a:r>
            <a:r>
              <a:rPr lang="de-DE" sz="2400" b="0" dirty="0"/>
              <a:t>und </a:t>
            </a:r>
            <a:r>
              <a:rPr lang="de-DE" sz="2400" dirty="0" smtClean="0"/>
              <a:t>Beratungszentrum (</a:t>
            </a:r>
            <a:r>
              <a:rPr lang="de-DE" sz="2400" dirty="0" err="1" smtClean="0"/>
              <a:t>schu.ber.z</a:t>
            </a:r>
            <a:r>
              <a:rPr lang="de-DE" sz="2400" dirty="0" smtClean="0"/>
              <a:t>)</a:t>
            </a:r>
            <a:endParaRPr lang="de-DE" sz="2400" b="0" dirty="0"/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Symbol" pitchFamily="2" charset="2"/>
              <a:buChar char="-"/>
            </a:pPr>
            <a:r>
              <a:rPr lang="de-DE" sz="2400" b="0" dirty="0"/>
              <a:t>Infomedien</a:t>
            </a:r>
            <a:br>
              <a:rPr lang="de-DE" sz="2400" b="0" dirty="0"/>
            </a:br>
            <a:endParaRPr lang="de-DE" sz="2400" b="0" dirty="0"/>
          </a:p>
          <a:p>
            <a:pPr>
              <a:lnSpc>
                <a:spcPct val="100000"/>
              </a:lnSpc>
            </a:pPr>
            <a:endParaRPr lang="de-DE" sz="2400" b="0" dirty="0"/>
          </a:p>
          <a:p>
            <a:pPr>
              <a:lnSpc>
                <a:spcPct val="100000"/>
              </a:lnSpc>
            </a:pPr>
            <a:r>
              <a:rPr lang="de-DE" sz="2400" b="0" dirty="0"/>
              <a:t/>
            </a:r>
            <a:br>
              <a:rPr lang="de-DE" sz="2400" b="0" dirty="0"/>
            </a:br>
            <a:endParaRPr lang="de-DE" sz="2400" b="0" dirty="0"/>
          </a:p>
          <a:p>
            <a:pPr>
              <a:lnSpc>
                <a:spcPct val="100000"/>
              </a:lnSpc>
            </a:pPr>
            <a:endParaRPr lang="de-DE" sz="2400" b="0" dirty="0"/>
          </a:p>
          <a:p>
            <a:pPr>
              <a:lnSpc>
                <a:spcPct val="100000"/>
              </a:lnSpc>
            </a:pPr>
            <a:endParaRPr lang="de-DE" sz="2400" b="0" dirty="0"/>
          </a:p>
          <a:p>
            <a:pPr>
              <a:lnSpc>
                <a:spcPct val="100000"/>
              </a:lnSpc>
            </a:pPr>
            <a:endParaRPr lang="de-DE" sz="2400" dirty="0"/>
          </a:p>
          <a:p>
            <a:pPr>
              <a:lnSpc>
                <a:spcPct val="100000"/>
              </a:lnSpc>
            </a:pPr>
            <a:endParaRPr lang="de-DE" sz="2400" b="1" dirty="0"/>
          </a:p>
          <a:p>
            <a:pPr>
              <a:lnSpc>
                <a:spcPct val="100000"/>
              </a:lnSpc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142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200" dirty="0"/>
              <a:t>Hautbelastende Tätigkeiten und </a:t>
            </a:r>
            <a:br>
              <a:rPr lang="de-DE" sz="3200" dirty="0"/>
            </a:br>
            <a:r>
              <a:rPr lang="de-DE" sz="3200" dirty="0"/>
              <a:t>die Folgen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A5246B7-1430-F747-B411-142E3176A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0" y="-1"/>
            <a:ext cx="5544000" cy="5143501"/>
          </a:xfr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2A3B71-6C81-1C4A-9A79-AEE62E3136C4}"/>
              </a:ext>
            </a:extLst>
          </p:cNvPr>
          <p:cNvGrpSpPr/>
          <p:nvPr/>
        </p:nvGrpSpPr>
        <p:grpSpPr>
          <a:xfrm>
            <a:off x="338630" y="2177039"/>
            <a:ext cx="2892945" cy="232741"/>
            <a:chOff x="338630" y="4031483"/>
            <a:chExt cx="2892945" cy="232741"/>
          </a:xfrm>
        </p:grpSpPr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700808B3-4B21-4247-89F1-86589C4BF500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35AE2E78-7A6D-744E-BFF7-3E196307CBF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365047-3D70-6747-AEC7-E1220BE3C0F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2563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C18B3B-B1F4-1002-3EA4-278B911C1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5" r="483"/>
          <a:stretch/>
        </p:blipFill>
        <p:spPr>
          <a:xfrm>
            <a:off x="3600001" y="-1"/>
            <a:ext cx="55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Hautbelastende Tätigkeiten und die Folgen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chemeClr val="tx1"/>
                </a:solidFill>
                <a:latin typeface="Officina Sans ITC TT" pitchFamily="2" charset="0"/>
              </a:rPr>
              <a:t>Feuchtarbeit</a:t>
            </a:r>
          </a:p>
          <a:p>
            <a:pPr marL="180975">
              <a:lnSpc>
                <a:spcPct val="100000"/>
              </a:lnSpc>
            </a:pPr>
            <a:r>
              <a:rPr lang="de-DE" sz="1800" b="0" dirty="0"/>
              <a:t>-   Arbeiten im Feuchten </a:t>
            </a:r>
          </a:p>
          <a:p>
            <a:pPr marL="180975">
              <a:lnSpc>
                <a:spcPct val="100000"/>
              </a:lnSpc>
            </a:pPr>
            <a:r>
              <a:rPr lang="de-DE" sz="1800" dirty="0"/>
              <a:t>-   </a:t>
            </a:r>
            <a:r>
              <a:rPr lang="de-DE" sz="1800" b="0" dirty="0"/>
              <a:t>Tragen wasserdichter, </a:t>
            </a:r>
            <a:br>
              <a:rPr lang="de-DE" sz="1800" b="0" dirty="0"/>
            </a:br>
            <a:r>
              <a:rPr lang="de-DE" sz="1800" b="0" dirty="0"/>
              <a:t>     flüssigkeitsdichter Schutzhandschuhe </a:t>
            </a:r>
          </a:p>
          <a:p>
            <a:pPr marL="180975">
              <a:lnSpc>
                <a:spcPct val="100000"/>
              </a:lnSpc>
            </a:pPr>
            <a:r>
              <a:rPr lang="de-DE" sz="1800" dirty="0"/>
              <a:t>-   </a:t>
            </a:r>
            <a:r>
              <a:rPr lang="de-DE" sz="1800" b="0" dirty="0"/>
              <a:t>Häufig und intensiv die Hände reinigen </a:t>
            </a:r>
          </a:p>
          <a:p>
            <a:pPr>
              <a:lnSpc>
                <a:spcPct val="100000"/>
              </a:lnSpc>
            </a:pPr>
            <a:endParaRPr lang="de-DE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chemeClr val="tx1"/>
                </a:solidFill>
              </a:rPr>
              <a:t>Umgang mit hautbelastenden </a:t>
            </a:r>
            <a:br>
              <a:rPr lang="de-DE" sz="2000" b="1" dirty="0">
                <a:solidFill>
                  <a:schemeClr val="tx1"/>
                </a:solidFill>
              </a:rPr>
            </a:br>
            <a:r>
              <a:rPr lang="de-DE" sz="2000" b="1" dirty="0">
                <a:solidFill>
                  <a:schemeClr val="tx1"/>
                </a:solidFill>
              </a:rPr>
              <a:t>Stoffen, wie Reinigungs- und </a:t>
            </a:r>
            <a:br>
              <a:rPr lang="de-DE" sz="2000" b="1" dirty="0">
                <a:solidFill>
                  <a:schemeClr val="tx1"/>
                </a:solidFill>
              </a:rPr>
            </a:br>
            <a:r>
              <a:rPr lang="de-DE" sz="2000" b="1" dirty="0">
                <a:solidFill>
                  <a:schemeClr val="tx1"/>
                </a:solidFill>
              </a:rPr>
              <a:t>Desinfektionsmitteln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8095C8-EF62-61DF-B5D9-1B6A69ED1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58" y="1834329"/>
            <a:ext cx="1183608" cy="11494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8A6503A-6E24-B544-73FF-F15C0AA6F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79" r="14124"/>
          <a:stretch/>
        </p:blipFill>
        <p:spPr>
          <a:xfrm>
            <a:off x="6016942" y="1834329"/>
            <a:ext cx="1183608" cy="11494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BDD2CCF-A993-41EA-6DBA-B94326E5C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72" r="10783"/>
          <a:stretch/>
        </p:blipFill>
        <p:spPr>
          <a:xfrm>
            <a:off x="7387526" y="1834329"/>
            <a:ext cx="1183607" cy="11494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2610F30-E188-31CD-B66F-40DCDAEB79D8}"/>
              </a:ext>
            </a:extLst>
          </p:cNvPr>
          <p:cNvSpPr txBox="1"/>
          <p:nvPr/>
        </p:nvSpPr>
        <p:spPr>
          <a:xfrm>
            <a:off x="4546266" y="120127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tx1"/>
                </a:solidFill>
                <a:latin typeface="Officina Sans ITC TT" pitchFamily="2" charset="0"/>
              </a:rPr>
              <a:t>Hautschädigung – Handaußenfläche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F0521C-D56A-C06E-06E7-088814B5AF43}"/>
              </a:ext>
            </a:extLst>
          </p:cNvPr>
          <p:cNvSpPr txBox="1"/>
          <p:nvPr/>
        </p:nvSpPr>
        <p:spPr>
          <a:xfrm>
            <a:off x="4646358" y="3129367"/>
            <a:ext cx="1183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accent3"/>
                </a:solidFill>
                <a:latin typeface="Officina Sans ITC TT Book" pitchFamily="2" charset="0"/>
              </a:rPr>
              <a:t>Gesunde Haut</a:t>
            </a:r>
            <a:endParaRPr lang="de-DE" dirty="0">
              <a:solidFill>
                <a:schemeClr val="accent3"/>
              </a:solidFill>
              <a:latin typeface="Officina Sans ITC TT Book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908DC03-9FC1-32EF-4820-79E36ED2C60F}"/>
              </a:ext>
            </a:extLst>
          </p:cNvPr>
          <p:cNvSpPr txBox="1"/>
          <p:nvPr/>
        </p:nvSpPr>
        <p:spPr>
          <a:xfrm>
            <a:off x="6016942" y="3129366"/>
            <a:ext cx="1183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accent3"/>
                </a:solidFill>
                <a:latin typeface="Officina Sans ITC TT Book" pitchFamily="2" charset="0"/>
              </a:rPr>
              <a:t>Beginnende Schädigung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3FFB296-6254-E671-C408-11F21E704115}"/>
              </a:ext>
            </a:extLst>
          </p:cNvPr>
          <p:cNvSpPr txBox="1"/>
          <p:nvPr/>
        </p:nvSpPr>
        <p:spPr>
          <a:xfrm>
            <a:off x="7387526" y="3129367"/>
            <a:ext cx="1183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accent3"/>
                </a:solidFill>
                <a:latin typeface="Officina Sans ITC TT Book" pitchFamily="2" charset="0"/>
              </a:rPr>
              <a:t>Schwere Schädigung</a:t>
            </a:r>
            <a:endParaRPr lang="de-DE" dirty="0">
              <a:solidFill>
                <a:schemeClr val="accent3"/>
              </a:solidFill>
              <a:latin typeface="Officina Sans ITC TT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6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r>
              <a:rPr lang="de-DE" sz="3200" dirty="0"/>
              <a:t>Hände waschen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A5246B7-1430-F747-B411-142E3176A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0" y="-1"/>
            <a:ext cx="5544000" cy="5143501"/>
          </a:xfr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9885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C18B3B-B1F4-1002-3EA4-278B911C1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38" b="13206"/>
          <a:stretch/>
        </p:blipFill>
        <p:spPr>
          <a:xfrm>
            <a:off x="3600001" y="-1"/>
            <a:ext cx="5544000" cy="5143501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71A226C-89CE-1B6E-D0E0-8AC5FF72FBE5}"/>
              </a:ext>
            </a:extLst>
          </p:cNvPr>
          <p:cNvGrpSpPr/>
          <p:nvPr/>
        </p:nvGrpSpPr>
        <p:grpSpPr>
          <a:xfrm>
            <a:off x="338630" y="1164808"/>
            <a:ext cx="2892945" cy="232741"/>
            <a:chOff x="338630" y="4031483"/>
            <a:chExt cx="2892945" cy="232741"/>
          </a:xfrm>
        </p:grpSpPr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2E78FFA5-9777-7216-F440-F4EFDBE1E51E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">
              <a:extLst>
                <a:ext uri="{FF2B5EF4-FFF2-40B4-BE49-F238E27FC236}">
                  <a16:creationId xmlns:a16="http://schemas.microsoft.com/office/drawing/2014/main" id="{3C4C1027-8108-832B-6319-7CFB73422C7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EE2A2CA8-78E3-4442-5135-6FBDB004695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8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Hände waschen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dirty="0"/>
              <a:t>Nur so oft wie nötig (bei wahrnehmbarer Verschmutzung)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dirty="0"/>
              <a:t>Wenn möglich nur mit handwarmem Wasser</a:t>
            </a:r>
            <a:br>
              <a:rPr lang="de-DE" sz="1800" dirty="0"/>
            </a:b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dirty="0"/>
              <a:t>Wenn Reinigungsmittel nötig, möglichst milde Pflegemittel </a:t>
            </a:r>
            <a:r>
              <a:rPr lang="de-DE" sz="1800" dirty="0" smtClean="0"/>
              <a:t>verwenden.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(pH-hautneutral, ohne Duft- und </a:t>
            </a:r>
            <a:r>
              <a:rPr lang="de-DE" sz="1800" dirty="0" smtClean="0"/>
              <a:t>Konservierungsstoffe</a:t>
            </a:r>
            <a:r>
              <a:rPr lang="de-DE" sz="1800" dirty="0"/>
              <a:t>)</a:t>
            </a:r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dirty="0"/>
              <a:t>Desinfizieren ist hautschonender als Waschen.</a:t>
            </a:r>
            <a:br>
              <a:rPr lang="de-DE" sz="1800" dirty="0"/>
            </a:br>
            <a:r>
              <a:rPr lang="de-DE" sz="1800" dirty="0"/>
              <a:t>Achten Sie bei Händedesinfektionsmitteln auf rückfettende Inhaltsstoffe z.B. </a:t>
            </a:r>
            <a:br>
              <a:rPr lang="de-DE" sz="1800" dirty="0"/>
            </a:br>
            <a:r>
              <a:rPr lang="de-DE" sz="1800" dirty="0"/>
              <a:t>Glycerol und massieren dieses in die Haut ein (nicht nur abtrocknen lassen).</a:t>
            </a:r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0883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r>
              <a:rPr lang="de-DE" sz="3200" dirty="0"/>
              <a:t>Schonendes Händetrocknen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2A3B71-6C81-1C4A-9A79-AEE62E3136C4}"/>
              </a:ext>
            </a:extLst>
          </p:cNvPr>
          <p:cNvGrpSpPr/>
          <p:nvPr/>
        </p:nvGrpSpPr>
        <p:grpSpPr>
          <a:xfrm>
            <a:off x="338630" y="1692362"/>
            <a:ext cx="2892945" cy="232741"/>
            <a:chOff x="338630" y="4031483"/>
            <a:chExt cx="2892945" cy="232741"/>
          </a:xfrm>
        </p:grpSpPr>
        <p:cxnSp>
          <p:nvCxnSpPr>
            <p:cNvPr id="7" name="Straight Connector 7">
              <a:extLst>
                <a:ext uri="{FF2B5EF4-FFF2-40B4-BE49-F238E27FC236}">
                  <a16:creationId xmlns:a16="http://schemas.microsoft.com/office/drawing/2014/main" id="{700808B3-4B21-4247-89F1-86589C4BF500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35AE2E78-7A6D-744E-BFF7-3E196307CBF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365047-3D70-6747-AEC7-E1220BE3C0F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9885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2" r="143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09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F94BD7-1487-B04E-885E-E3AB52CA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0" y="180000"/>
            <a:ext cx="8613774" cy="496656"/>
          </a:xfrm>
        </p:spPr>
        <p:txBody>
          <a:bodyPr/>
          <a:lstStyle/>
          <a:p>
            <a:r>
              <a:rPr lang="de-DE" sz="2400" dirty="0"/>
              <a:t>Schonendes Händetrocknen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172AF4-40F6-C44D-8529-A2CB11829D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638" y="1239577"/>
            <a:ext cx="8594725" cy="3460439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Hände sorgfältig, auch zwischen den Fingern, </a:t>
            </a:r>
            <a:r>
              <a:rPr lang="de-DE" sz="1800" b="0" dirty="0" smtClean="0"/>
              <a:t>abtrocknen.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Besonders wichtig ist das Händetrocknen vor dem Tragen flüssigkeitsdichter Handschuhe, vor einer Händedesinfektion, vor dem Auftragen von </a:t>
            </a:r>
            <a:r>
              <a:rPr lang="de-DE" sz="1800" b="0" dirty="0" smtClean="0"/>
              <a:t>Schutzcreme.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Nasse Hände bedeuten eine Keimbelastung der </a:t>
            </a:r>
            <a:r>
              <a:rPr lang="de-DE" sz="1800" b="0" dirty="0" smtClean="0"/>
              <a:t>Hände.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Weiche Einmalpapierhandtücher oder Textilhandtücher auf der Rolle sind am hautschonendsten und Warmlufttrocknern hygienisch deutlich </a:t>
            </a:r>
            <a:r>
              <a:rPr lang="de-DE" sz="1800" b="0" dirty="0" smtClean="0"/>
              <a:t>überlegen.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r>
              <a:rPr lang="de-DE" sz="1800" b="0" dirty="0"/>
              <a:t>Gruppenhandtücher sind aus hygienischen Gründen nicht </a:t>
            </a:r>
            <a:r>
              <a:rPr lang="de-DE" sz="1800" b="0" dirty="0" smtClean="0"/>
              <a:t>zulässig.</a:t>
            </a:r>
            <a:endParaRPr lang="de-DE" sz="1800" b="0" dirty="0"/>
          </a:p>
          <a:p>
            <a:pPr marL="285750" indent="-285750">
              <a:buClr>
                <a:schemeClr val="tx1"/>
              </a:buClr>
              <a:buFont typeface="Symbol" pitchFamily="2" charset="2"/>
              <a:buChar char="-"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566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18629" y="478378"/>
            <a:ext cx="3201808" cy="1605602"/>
          </a:xfrm>
        </p:spPr>
        <p:txBody>
          <a:bodyPr/>
          <a:lstStyle/>
          <a:p>
            <a:r>
              <a:rPr lang="de-DE" sz="3200" dirty="0"/>
              <a:t>Einmalhandschuhe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92CFEB-1298-9744-9E61-8081D49CCA06}"/>
              </a:ext>
            </a:extLst>
          </p:cNvPr>
          <p:cNvSpPr txBox="1"/>
          <p:nvPr/>
        </p:nvSpPr>
        <p:spPr>
          <a:xfrm rot="20692301">
            <a:off x="3928192" y="2226660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4"/>
                </a:solidFill>
              </a:rPr>
              <a:t>Foto Bericht S. 10 rechts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A5246B7-1430-F747-B411-142E3176A9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0" y="-1"/>
            <a:ext cx="5544000" cy="5143501"/>
          </a:xfr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F7B5AAA-140A-394C-9141-1579FA13A500}"/>
              </a:ext>
            </a:extLst>
          </p:cNvPr>
          <p:cNvSpPr txBox="1">
            <a:spLocks/>
          </p:cNvSpPr>
          <p:nvPr/>
        </p:nvSpPr>
        <p:spPr>
          <a:xfrm>
            <a:off x="341527" y="2298859"/>
            <a:ext cx="2906458" cy="510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chemeClr val="accent4"/>
                </a:solidFill>
                <a:latin typeface="Officina Sans ITC TT"/>
                <a:ea typeface="ITC Officina Sans" charset="0"/>
                <a:cs typeface="Officina Sans ITC TT"/>
              </a:defRPr>
            </a:lvl1pPr>
            <a:lvl2pPr marL="3429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6858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0287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371600" indent="0" algn="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C18B3B-B1F4-1002-3EA4-278B911C1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73" r="7618" b="11188"/>
          <a:stretch/>
        </p:blipFill>
        <p:spPr>
          <a:xfrm>
            <a:off x="3600001" y="-1"/>
            <a:ext cx="5544000" cy="5143501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930C973-271D-80C1-D69A-43756A7836C5}"/>
              </a:ext>
            </a:extLst>
          </p:cNvPr>
          <p:cNvGrpSpPr/>
          <p:nvPr/>
        </p:nvGrpSpPr>
        <p:grpSpPr>
          <a:xfrm>
            <a:off x="338630" y="1164808"/>
            <a:ext cx="2892945" cy="232741"/>
            <a:chOff x="338630" y="4031483"/>
            <a:chExt cx="2892945" cy="232741"/>
          </a:xfrm>
        </p:grpSpPr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666AB7FA-D703-AA06-AFD5-1C2ABFF65378}"/>
                </a:ext>
              </a:extLst>
            </p:cNvPr>
            <p:cNvCxnSpPr/>
            <p:nvPr userDrawn="1"/>
          </p:nvCxnSpPr>
          <p:spPr>
            <a:xfrm>
              <a:off x="338630" y="4146630"/>
              <a:ext cx="2892945" cy="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">
              <a:extLst>
                <a:ext uri="{FF2B5EF4-FFF2-40B4-BE49-F238E27FC236}">
                  <a16:creationId xmlns:a16="http://schemas.microsoft.com/office/drawing/2014/main" id="{A046FDED-6794-A848-2302-52DF6FDABBC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167024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9">
              <a:extLst>
                <a:ext uri="{FF2B5EF4-FFF2-40B4-BE49-F238E27FC236}">
                  <a16:creationId xmlns:a16="http://schemas.microsoft.com/office/drawing/2014/main" id="{014614B9-4318-1BDC-73A6-6517CD0426F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4756" y="4031483"/>
              <a:ext cx="1" cy="97200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05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Erzbistum_Koln">
      <a:dk1>
        <a:srgbClr val="806B14"/>
      </a:dk1>
      <a:lt1>
        <a:srgbClr val="C0B58A"/>
      </a:lt1>
      <a:dk2>
        <a:srgbClr val="6F6F6F"/>
      </a:dk2>
      <a:lt2>
        <a:srgbClr val="B2B2B2"/>
      </a:lt2>
      <a:accent1>
        <a:srgbClr val="003374"/>
      </a:accent1>
      <a:accent2>
        <a:srgbClr val="A33038"/>
      </a:accent2>
      <a:accent3>
        <a:srgbClr val="000000"/>
      </a:accent3>
      <a:accent4>
        <a:srgbClr val="FFFF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zbistum_Koln_Vorlage_13092017" id="{06550BE3-0DA6-884E-88D7-CD4F148E64D9}" vid="{3D2BE61D-C849-EE43-913D-46908BE96B2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Erzbistum_Koln_Vorlage_13092017</Template>
  <TotalTime>0</TotalTime>
  <Words>661</Words>
  <Application>Microsoft Office PowerPoint</Application>
  <PresentationFormat>Bildschirmpräsentation (16:9)</PresentationFormat>
  <Paragraphs>140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Calibri</vt:lpstr>
      <vt:lpstr>ITC Officina Sans</vt:lpstr>
      <vt:lpstr>ITC Officina Sans Book</vt:lpstr>
      <vt:lpstr>Officina Sans ITC TT</vt:lpstr>
      <vt:lpstr>Officina Sans ITC TT Book</vt:lpstr>
      <vt:lpstr>Symbol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Aleksandra Bikar</dc:creator>
  <cp:lastModifiedBy>Ruschke, Michele - 21613 Personalentwicklung</cp:lastModifiedBy>
  <cp:revision>408</cp:revision>
  <cp:lastPrinted>2019-09-13T13:57:34Z</cp:lastPrinted>
  <dcterms:created xsi:type="dcterms:W3CDTF">2017-09-18T13:31:34Z</dcterms:created>
  <dcterms:modified xsi:type="dcterms:W3CDTF">2023-03-13T09:59:17Z</dcterms:modified>
</cp:coreProperties>
</file>