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59" r:id="rId6"/>
    <p:sldId id="266" r:id="rId7"/>
    <p:sldId id="267" r:id="rId8"/>
    <p:sldId id="277" r:id="rId9"/>
    <p:sldId id="274" r:id="rId10"/>
    <p:sldId id="278" r:id="rId11"/>
    <p:sldId id="27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6" d="100"/>
          <a:sy n="76" d="100"/>
        </p:scale>
        <p:origin x="1536" y="96"/>
      </p:cViewPr>
      <p:guideLst>
        <p:guide orient="horz" pos="1253"/>
        <p:guide pos="35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CBD8-9D9E-4351-ACB1-EF5F659488D6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609FC-BBE7-41A6-97E6-1ADF1E771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92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6800" y="2707200"/>
            <a:ext cx="7772400" cy="1470025"/>
          </a:xfrm>
        </p:spPr>
        <p:txBody>
          <a:bodyPr>
            <a:normAutofit/>
          </a:bodyPr>
          <a:lstStyle>
            <a:lvl1pPr algn="l">
              <a:defRPr sz="4000" b="1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6800" y="4389380"/>
            <a:ext cx="7776864" cy="115212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499-2754-4AA6-B6A2-F1209ADE20CC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78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2176-0FAB-48FD-97FC-5FFCC60A7308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8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7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4016" y="3717032"/>
            <a:ext cx="7772400" cy="1470025"/>
          </a:xfrm>
        </p:spPr>
        <p:txBody>
          <a:bodyPr>
            <a:normAutofit/>
          </a:bodyPr>
          <a:lstStyle>
            <a:lvl1pPr algn="l">
              <a:defRPr sz="4000" b="1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5468400"/>
            <a:ext cx="7776864" cy="91292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E6D-9205-496A-8E49-8D2B928B5EBF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827087" y="900000"/>
            <a:ext cx="4572000" cy="25884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9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3448158" cy="3300742"/>
          </a:xfrm>
        </p:spPr>
        <p:txBody>
          <a:bodyPr>
            <a:normAutofit/>
          </a:bodyPr>
          <a:lstStyle>
            <a:lvl1pPr algn="l">
              <a:defRPr sz="4000" b="1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3448158" cy="151216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630C-3075-4790-9086-10853B077295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3988800" y="878400"/>
            <a:ext cx="4626000" cy="53712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91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58000" y="907200"/>
            <a:ext cx="8056800" cy="5238000"/>
          </a:xfrm>
        </p:spPr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7212" y="1268760"/>
            <a:ext cx="3430497" cy="3300742"/>
          </a:xfrm>
        </p:spPr>
        <p:txBody>
          <a:bodyPr>
            <a:normAutofit/>
          </a:bodyPr>
          <a:lstStyle>
            <a:lvl1pPr algn="l">
              <a:defRPr sz="4000" b="1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57212" y="4581128"/>
            <a:ext cx="3430497" cy="151216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296E-3FA7-47E3-AA30-4603894D80B7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97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d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87375" indent="-138113"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7375" indent="-138113">
              <a:defRPr/>
            </a:lvl3pPr>
            <a:lvl4pPr marL="587375" indent="-138113">
              <a:defRPr/>
            </a:lvl4pPr>
            <a:lvl5pPr marL="587375" indent="-138113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6DC4-C273-47EF-BECD-128428189075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1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DA63-894F-4B8C-A2FE-CEC227058AC0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199" y="1601999"/>
            <a:ext cx="8229600" cy="4780800"/>
          </a:xfrm>
        </p:spPr>
        <p:txBody>
          <a:bodyPr/>
          <a:lstStyle>
            <a:lvl2pPr marL="587375" indent="-138113"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7375" indent="-138113">
              <a:defRPr/>
            </a:lvl3pPr>
            <a:lvl4pPr marL="587375" indent="-138113">
              <a:defRPr/>
            </a:lvl4pPr>
            <a:lvl5pPr marL="587375" indent="-138113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95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ili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DA63-894F-4B8C-A2FE-CEC227058AC0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199" y="1601999"/>
            <a:ext cx="5698977" cy="1899009"/>
          </a:xfrm>
        </p:spPr>
        <p:txBody>
          <a:bodyPr/>
          <a:lstStyle>
            <a:lvl2pPr marL="587375" indent="-138113"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7375" indent="-138113">
              <a:defRPr/>
            </a:lvl3pPr>
            <a:lvl4pPr marL="587375" indent="-138113">
              <a:defRPr/>
            </a:lvl4pPr>
            <a:lvl5pPr marL="587375" indent="-138113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224400" y="1580400"/>
            <a:ext cx="2390400" cy="20052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224400" y="3513600"/>
            <a:ext cx="2390400" cy="2005200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457199" y="3618223"/>
            <a:ext cx="5698977" cy="1899009"/>
          </a:xfrm>
        </p:spPr>
        <p:txBody>
          <a:bodyPr/>
          <a:lstStyle>
            <a:lvl2pPr marL="587375" indent="-138113"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7375" indent="-138113">
              <a:defRPr/>
            </a:lvl3pPr>
            <a:lvl4pPr marL="587375" indent="-138113">
              <a:defRPr/>
            </a:lvl4pPr>
            <a:lvl5pPr marL="587375" indent="-138113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923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Grafik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639338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DA63-894F-4B8C-A2FE-CEC227058AC0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199" y="3861049"/>
            <a:ext cx="8229600" cy="2521750"/>
          </a:xfrm>
        </p:spPr>
        <p:txBody>
          <a:bodyPr/>
          <a:lstStyle>
            <a:lvl2pPr marL="587375" indent="-138113"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7375" indent="-138113">
              <a:defRPr/>
            </a:lvl3pPr>
            <a:lvl4pPr marL="587375" indent="-138113">
              <a:defRPr/>
            </a:lvl4pPr>
            <a:lvl5pPr marL="587375" indent="-138113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558000" y="1047600"/>
            <a:ext cx="2574000" cy="20052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/>
          </p:nvPr>
        </p:nvSpPr>
        <p:spPr>
          <a:xfrm>
            <a:off x="3301200" y="1047600"/>
            <a:ext cx="2574000" cy="2005200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040800" y="1047600"/>
            <a:ext cx="2574000" cy="20052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7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Grafik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18000"/>
            <a:ext cx="8229600" cy="639338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DA63-894F-4B8C-A2FE-CEC227058AC0}" type="datetime4">
              <a:rPr lang="de-DE" smtClean="0"/>
              <a:t>16.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199" y="1602000"/>
            <a:ext cx="8229600" cy="2187040"/>
          </a:xfrm>
        </p:spPr>
        <p:txBody>
          <a:bodyPr/>
          <a:lstStyle>
            <a:lvl2pPr marL="587375" indent="-138113"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87375" indent="-138113">
              <a:defRPr/>
            </a:lvl3pPr>
            <a:lvl4pPr marL="587375" indent="-138113">
              <a:defRPr/>
            </a:lvl4pPr>
            <a:lvl5pPr marL="587375" indent="-138113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558000" y="3841200"/>
            <a:ext cx="2574000" cy="20052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/>
          </p:nvPr>
        </p:nvSpPr>
        <p:spPr>
          <a:xfrm>
            <a:off x="3301200" y="3841200"/>
            <a:ext cx="2574000" cy="2005200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040800" y="3841200"/>
            <a:ext cx="2574000" cy="20052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73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000" y="918000"/>
            <a:ext cx="8229600" cy="6393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Dritte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Vierte Ebene</a:t>
            </a:r>
          </a:p>
          <a:p>
            <a:pPr marL="587375" lvl="1" indent="-1381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90800"/>
            <a:ext cx="139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92A6-57DD-4D53-B4DC-95E6259F463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50400" y="6490800"/>
            <a:ext cx="576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2800" y="6490800"/>
            <a:ext cx="8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05E1-22EF-4B55-870F-9CA15E5A1D1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557213" y="6490066"/>
            <a:ext cx="8056318" cy="1588"/>
          </a:xfrm>
          <a:prstGeom prst="line">
            <a:avLst/>
          </a:prstGeom>
          <a:ln w="6350" cap="flat" cmpd="sng" algn="ctr">
            <a:solidFill>
              <a:srgbClr val="A38A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557213" y="630961"/>
            <a:ext cx="5580966" cy="15266"/>
          </a:xfrm>
          <a:prstGeom prst="line">
            <a:avLst/>
          </a:prstGeom>
          <a:ln w="6350" cap="flat" cmpd="sng" algn="ctr">
            <a:solidFill>
              <a:srgbClr val="A38A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24" descr="Logo_EB_0018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23000" y="367421"/>
            <a:ext cx="2390531" cy="2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9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63" r:id="rId6"/>
    <p:sldLayoutId id="2147483666" r:id="rId7"/>
    <p:sldLayoutId id="2147483664" r:id="rId8"/>
    <p:sldLayoutId id="2147483665" r:id="rId9"/>
    <p:sldLayoutId id="2147483654" r:id="rId10"/>
    <p:sldLayoutId id="214748365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0"/>
        </a:spcAft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138113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87375" indent="-13811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87375" indent="-138113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87375" indent="-13811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Manfred.Lang\Desktop\2102_FB_Bestellurkunde_Sicherheitsbeauftragter%20Version%201.0_2020-02-05.pdf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Manfred.Lang\Desktop\2102_FB_Bestellurkunde_Sicherheitsbeauftragter%20Version%201.0_2020-02-05.pdf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Unterweisung elektrische Anlagen</a:t>
            </a:r>
            <a:endParaRPr lang="de-DE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594520" cy="365125"/>
          </a:xfrm>
        </p:spPr>
        <p:txBody>
          <a:bodyPr/>
          <a:lstStyle/>
          <a:p>
            <a:fld id="{83C06E6D-9205-496A-8E49-8D2B928B5EBF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1</a:t>
            </a:fld>
            <a:endParaRPr lang="de-DE"/>
          </a:p>
        </p:txBody>
      </p:sp>
      <p:pic>
        <p:nvPicPr>
          <p:cNvPr id="9" name="Bildplatzhalter 8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2" b="7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12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666528" cy="365125"/>
          </a:xfrm>
        </p:spPr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2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15099" y="2132856"/>
            <a:ext cx="8147248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 err="1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Körperdurchströmung</a:t>
            </a: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Lichtbogeneinwirkungen (z. B. Verbrennungen),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Folgewirkungen (z. B. Absturz) oder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Überhöhte Temperaturen, die Verbrennungen, Brände und andere Einflüsse verursachen können.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bei: 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Berühren betriebsmäßig spannungsführender Teile.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Berühren leitfähiger Teile, die im Fehlerfall Spannung annehmen können.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Unzulässiger Annäherung an spannungsführende Teile über 1000 V.</a:t>
            </a:r>
          </a:p>
        </p:txBody>
      </p:sp>
      <p:sp>
        <p:nvSpPr>
          <p:cNvPr id="7" name="Titel 4"/>
          <p:cNvSpPr txBox="1">
            <a:spLocks/>
          </p:cNvSpPr>
          <p:nvPr/>
        </p:nvSpPr>
        <p:spPr>
          <a:xfrm>
            <a:off x="601785" y="1054106"/>
            <a:ext cx="7858648" cy="8627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Der elektrische Strom kann zu Unfällen führen durch: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1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522512" cy="365125"/>
          </a:xfrm>
        </p:spPr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3</a:t>
            </a:fld>
            <a:endParaRPr lang="de-DE"/>
          </a:p>
        </p:txBody>
      </p:sp>
      <p:pic>
        <p:nvPicPr>
          <p:cNvPr id="29" name="Picture 2" descr="Auswirkungen Strom BG Textil Elekt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5472" y="1268760"/>
            <a:ext cx="7127328" cy="418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522512" cy="365125"/>
          </a:xfrm>
        </p:spPr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57200" y="1814919"/>
            <a:ext cx="8229600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Arbeiten an elektrischen Betriebsmitteln nur entsprechend der Qualifikation (Elektrofachkraft, elektrotechnisch unterwiesene Person, Laie)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durchführen.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5 Sicherheitsregeln nach Normenreihe DIN VDE 0105 beachten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	•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Freischalten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	• Gegen </a:t>
            </a: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Wiedereinschalten sichern.</a:t>
            </a:r>
          </a:p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	• Spannungsfreiheit </a:t>
            </a:r>
            <a:r>
              <a:rPr lang="de-DE" dirty="0" err="1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allpolig</a:t>
            </a: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 feststellen.</a:t>
            </a:r>
          </a:p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	• Erden </a:t>
            </a: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und kurzschließen.</a:t>
            </a:r>
          </a:p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	• Benachbarte</a:t>
            </a: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, unter Spannung stehende Teile abdecken oder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	  	  </a:t>
            </a:r>
            <a:r>
              <a:rPr lang="de-DE" dirty="0" err="1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abschranken</a:t>
            </a: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4141" y="1124744"/>
            <a:ext cx="3005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+mj-lt"/>
                <a:ea typeface="+mj-ea"/>
                <a:cs typeface="+mj-cs"/>
              </a:rPr>
              <a:t>Schutzmaßnahmen</a:t>
            </a:r>
          </a:p>
        </p:txBody>
      </p:sp>
    </p:spTree>
    <p:extLst>
      <p:ext uri="{BB962C8B-B14F-4D97-AF65-F5344CB8AC3E}">
        <p14:creationId xmlns:p14="http://schemas.microsoft.com/office/powerpoint/2010/main" val="3127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522512" cy="365125"/>
          </a:xfrm>
        </p:spPr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5</a:t>
            </a:fld>
            <a:endParaRPr lang="de-DE"/>
          </a:p>
        </p:txBody>
      </p:sp>
      <p:pic>
        <p:nvPicPr>
          <p:cNvPr id="13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802563" cy="472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8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594520" cy="365125"/>
          </a:xfrm>
        </p:spPr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57200" y="1814919"/>
            <a:ext cx="82296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Nur elektrische Geräte mit CE-Zeichen und mind. einem weiteren Prüfzeichen wie GS, VDE oder ENEC beschaffen und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einsetzen.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Elektrische Geräte und Anlagen nur betreiben, wenn sie geprüft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wurden.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Vor der Inbetriebnahme: Prüfung auf einwandfreien Zustand der Geräte und Anlagen (defekte Leitungen, brüchige Isolierungen, schadhafte Gehäuse, usw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.).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Keine mangelhaften elektrischen Geräte und Anlagen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verwenden.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Handleuchten und Elektrowerkzeuge sind in Technikräumen mindestens schutzisoliert (die Glas- und Kunststoffkappen sind nicht entfernt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Nasse Geräte nicht einsetzen und elektrische Geräte auch nicht bei Nässe oder mit nassen Händen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einsetzen.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Bestellurkunde</a:t>
            </a:r>
            <a:endParaRPr lang="de-DE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4141" y="1124744"/>
            <a:ext cx="3005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+mj-lt"/>
                <a:ea typeface="+mj-ea"/>
                <a:cs typeface="+mj-cs"/>
              </a:rPr>
              <a:t>Schutzmaßnahmen</a:t>
            </a:r>
          </a:p>
        </p:txBody>
      </p:sp>
    </p:spTree>
    <p:extLst>
      <p:ext uri="{BB962C8B-B14F-4D97-AF65-F5344CB8AC3E}">
        <p14:creationId xmlns:p14="http://schemas.microsoft.com/office/powerpoint/2010/main" val="19798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90800"/>
            <a:ext cx="1522512" cy="365125"/>
          </a:xfrm>
        </p:spPr>
        <p:txBody>
          <a:bodyPr/>
          <a:lstStyle/>
          <a:p>
            <a:fld id="{99B8438B-CF9E-4337-A013-199B14F6DADA}" type="datetime4">
              <a:rPr lang="de-DE" smtClean="0"/>
              <a:t>16. November 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05E1-22EF-4B55-870F-9CA15E5A1D1C}" type="slidenum">
              <a:rPr lang="de-DE" smtClean="0"/>
              <a:t>7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57200" y="1814919"/>
            <a:ext cx="8229600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Prüfungen 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Vor der ersten Inbetriebnahme (kann unter bestimmten Umständen entfallen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Vor der Wiederinbetriebnahme nach einer Änderung oder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Instandsetzung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In bestimmten Zeitabständen</a:t>
            </a:r>
          </a:p>
          <a:p>
            <a:pPr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</a:pPr>
            <a:r>
              <a:rPr lang="de-DE" b="1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Durchführung</a:t>
            </a: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Ortsfeste elektrische Betriebsmittel: Prüfung durch Elektrofachkraft auf ordnungsgemäßen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Zustand.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Ortsveränderliche elektrische Betriebsmittel: Prüfung auch durch elektrotechnisch unterwiesene Personen unter Verwendung geeigneter Prüfgeräte (mit Ja/Nein-Aussage) und unter Aufsicht einer </a:t>
            </a:r>
            <a:r>
              <a:rPr lang="de-DE" dirty="0" smtClean="0">
                <a:solidFill>
                  <a:scrgbClr r="0" g="0" b="0"/>
                </a:solidFill>
                <a:latin typeface="Arial" pitchFamily="34" charset="0"/>
                <a:cs typeface="Arial" pitchFamily="34" charset="0"/>
              </a:rPr>
              <a:t>Elektrofachkraft.</a:t>
            </a:r>
            <a:endParaRPr lang="de-DE" dirty="0">
              <a:solidFill>
                <a:scrgbClr r="0" g="0" b="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de-D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Bestellurkunde</a:t>
            </a:r>
            <a:endParaRPr lang="de-DE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4141" y="1124744"/>
            <a:ext cx="5357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+mj-lt"/>
                <a:ea typeface="+mj-ea"/>
                <a:cs typeface="+mj-cs"/>
              </a:rPr>
              <a:t>Prüfungen nach DGUV Vorschrift 3 </a:t>
            </a:r>
          </a:p>
        </p:txBody>
      </p:sp>
    </p:spTree>
    <p:extLst>
      <p:ext uri="{BB962C8B-B14F-4D97-AF65-F5344CB8AC3E}">
        <p14:creationId xmlns:p14="http://schemas.microsoft.com/office/powerpoint/2010/main" val="25111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Erzbistum Köln">
      <a:dk1>
        <a:srgbClr val="003374"/>
      </a:dk1>
      <a:lt1>
        <a:sysClr val="window" lastClr="FFFFFF"/>
      </a:lt1>
      <a:dk2>
        <a:srgbClr val="000000"/>
      </a:dk2>
      <a:lt2>
        <a:srgbClr val="FFFFFF"/>
      </a:lt2>
      <a:accent1>
        <a:srgbClr val="003374"/>
      </a:accent1>
      <a:accent2>
        <a:srgbClr val="AA8F00"/>
      </a:accent2>
      <a:accent3>
        <a:srgbClr val="A33038"/>
      </a:accent3>
      <a:accent4>
        <a:srgbClr val="000000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_GeaendertVon xmlns="cb1b4c5a-35a5-4514-ab9f-8587289ca019">vissystem</VIS_GeaendertVon>
    <VIS_unserZeichen xmlns="cb1b4c5a-35a5-4514-ab9f-8587289ca019">D6129/2016</VIS_unserZeichen>
    <VIS_Medium xmlns="cb1b4c5a-35a5-4514-ab9f-8587289ca019">Papier</VIS_Medium>
    <VIS_GeaendertAm xmlns="cb1b4c5a-35a5-4514-ab9f-8587289ca019">2013-11-11T23:00:00+00:00</VIS_GeaendertAm>
    <VIS_AktenplanKatalog xmlns="cb1b4c5a-35a5-4514-ab9f-8587289ca019">Generalaktenplan</VIS_AktenplanKatalog>
    <VIS_ErstelltAm xmlns="cb1b4c5a-35a5-4514-ab9f-8587289ca019">2016-06-14T22:00:00+00:00</VIS_ErstelltAm>
    <VIS_Federfuehrung xmlns="cb1b4c5a-35a5-4514-ab9f-8587289ca019">Aengenvoort, Constanze</VIS_Federfuehrung>
    <VIS_Nummernkreis xmlns="cb1b4c5a-35a5-4514-ab9f-8587289ca019">Allgemein</VIS_Nummernkreis>
    <StartDate xmlns="http://schemas.microsoft.com/sharepoint/v3">2019-12-05T08:27:29+00:00</StartDate>
    <VIS_Aussondstatus xmlns="cb1b4c5a-35a5-4514-ab9f-8587289ca019">aktiver Bestand</VIS_Aussondstatus>
    <VIS_Ablage xmlns="cb1b4c5a-35a5-4514-ab9f-8587289ca019">EBK__Portale</VIS_Ablage>
    <VIS_ErstelltVon xmlns="cb1b4c5a-35a5-4514-ab9f-8587289ca019">vissystem</VIS_ErstelltVon>
    <VIS_GueltigAb xmlns="cb1b4c5a-35a5-4514-ab9f-8587289ca019">2013-08-29T22:00:00+00:00</VIS_GueltigAb>
    <Registrier_Nr xmlns="cb1b4c5a-35a5-4514-ab9f-8587289ca019">6120/2016</Registrier_Nr>
    <_dlc_DocId xmlns="d3eaaa61-0d0d-4e2d-9b6c-5390ef1bba42">CD6MWHAAUZ5T-786064259-46233</_dlc_DocId>
    <_dlc_DocIdUrl xmlns="d3eaaa61-0d0d-4e2d-9b6c-5390ef1bba42">
      <Url>http://egv-portal/_layouts/15/DocIdRedir.aspx?ID=CD6MWHAAUZ5T-786064259-46233</Url>
      <Description>CD6MWHAAUZ5T-786064259-46233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A1A3D5A456004185AF4065BD14E796" ma:contentTypeVersion="13" ma:contentTypeDescription="Ein neues Dokument erstellen." ma:contentTypeScope="" ma:versionID="368c48951b4d8868612d982cf135b819">
  <xsd:schema xmlns:xsd="http://www.w3.org/2001/XMLSchema" xmlns:xs="http://www.w3.org/2001/XMLSchema" xmlns:p="http://schemas.microsoft.com/office/2006/metadata/properties" xmlns:ns1="http://schemas.microsoft.com/sharepoint/v3" xmlns:ns2="d3eaaa61-0d0d-4e2d-9b6c-5390ef1bba42" xmlns:ns3="cb1b4c5a-35a5-4514-ab9f-8587289ca019" targetNamespace="http://schemas.microsoft.com/office/2006/metadata/properties" ma:root="true" ma:fieldsID="089698068d77f4f9b8bb3a69507ca721" ns1:_="" ns2:_="" ns3:_="">
    <xsd:import namespace="http://schemas.microsoft.com/sharepoint/v3"/>
    <xsd:import namespace="d3eaaa61-0d0d-4e2d-9b6c-5390ef1bba42"/>
    <xsd:import namespace="cb1b4c5a-35a5-4514-ab9f-8587289ca01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StartDate" minOccurs="0"/>
                <xsd:element ref="ns3:VIS_ErstelltVon" minOccurs="0"/>
                <xsd:element ref="ns3:VIS_GeaendertVon" minOccurs="0"/>
                <xsd:element ref="ns3:VIS_Federfuehrung" minOccurs="0"/>
                <xsd:element ref="ns3:VIS_Medium" minOccurs="0"/>
                <xsd:element ref="ns3:VIS_Nummernkreis" minOccurs="0"/>
                <xsd:element ref="ns3:VIS_Aussondstatus" minOccurs="0"/>
                <xsd:element ref="ns3:Registrier_Nr" minOccurs="0"/>
                <xsd:element ref="ns3:VIS_unserZeichen" minOccurs="0"/>
                <xsd:element ref="ns3:VIS_AktenplanKatalog" minOccurs="0"/>
                <xsd:element ref="ns3:VIS_Ablage" minOccurs="0"/>
                <xsd:element ref="ns3:VIS_ErstelltAm" minOccurs="0"/>
                <xsd:element ref="ns3:VIS_GeaendertAm" minOccurs="0"/>
                <xsd:element ref="ns3:VIS_GueltigA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1" nillable="true" ma:displayName="Anfangsdatum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aaa61-0d0d-4e2d-9b6c-5390ef1bba4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b4c5a-35a5-4514-ab9f-8587289ca019" elementFormDefault="qualified">
    <xsd:import namespace="http://schemas.microsoft.com/office/2006/documentManagement/types"/>
    <xsd:import namespace="http://schemas.microsoft.com/office/infopath/2007/PartnerControls"/>
    <xsd:element name="VIS_ErstelltVon" ma:index="12" nillable="true" ma:displayName="ErstelltVon" ma:internalName="VIS_ErstelltVon">
      <xsd:simpleType>
        <xsd:restriction base="dms:Text"/>
      </xsd:simpleType>
    </xsd:element>
    <xsd:element name="VIS_GeaendertVon" ma:index="13" nillable="true" ma:displayName="GeändertVon" ma:internalName="VIS_GeaendertVon">
      <xsd:simpleType>
        <xsd:restriction base="dms:Text"/>
      </xsd:simpleType>
    </xsd:element>
    <xsd:element name="VIS_Federfuehrung" ma:index="14" nillable="true" ma:displayName="Federführung" ma:internalName="VIS_Federfuehrung">
      <xsd:simpleType>
        <xsd:restriction base="dms:Text"/>
      </xsd:simpleType>
    </xsd:element>
    <xsd:element name="VIS_Medium" ma:index="15" nillable="true" ma:displayName="Medium" ma:internalName="VIS_Medium">
      <xsd:simpleType>
        <xsd:restriction base="dms:Text"/>
      </xsd:simpleType>
    </xsd:element>
    <xsd:element name="VIS_Nummernkreis" ma:index="16" nillable="true" ma:displayName="Nummernkreis" ma:internalName="VIS_Nummernkreis">
      <xsd:simpleType>
        <xsd:restriction base="dms:Text"/>
      </xsd:simpleType>
    </xsd:element>
    <xsd:element name="VIS_Aussondstatus" ma:index="17" nillable="true" ma:displayName="Aussondstatus" ma:internalName="VIS_Aussondstatus">
      <xsd:simpleType>
        <xsd:restriction base="dms:Text"/>
      </xsd:simpleType>
    </xsd:element>
    <xsd:element name="Registrier_Nr" ma:index="18" nillable="true" ma:displayName="Registrier-Nr" ma:internalName="Registrier_Nr">
      <xsd:simpleType>
        <xsd:restriction base="dms:Text"/>
      </xsd:simpleType>
    </xsd:element>
    <xsd:element name="VIS_unserZeichen" ma:index="19" nillable="true" ma:displayName="unserZeichen" ma:internalName="VIS_unserZeichen">
      <xsd:simpleType>
        <xsd:restriction base="dms:Text"/>
      </xsd:simpleType>
    </xsd:element>
    <xsd:element name="VIS_AktenplanKatalog" ma:index="20" nillable="true" ma:displayName="AktenplanKatalog" ma:internalName="VIS_AktenplanKatalog">
      <xsd:simpleType>
        <xsd:restriction base="dms:Text"/>
      </xsd:simpleType>
    </xsd:element>
    <xsd:element name="VIS_Ablage" ma:index="21" nillable="true" ma:displayName="Ablage" ma:internalName="VIS_Ablage">
      <xsd:simpleType>
        <xsd:restriction base="dms:Text"/>
      </xsd:simpleType>
    </xsd:element>
    <xsd:element name="VIS_ErstelltAm" ma:index="22" nillable="true" ma:displayName="ErstelltAm" ma:internalName="VIS_ErstelltAm">
      <xsd:simpleType>
        <xsd:restriction base="dms:DateTime"/>
      </xsd:simpleType>
    </xsd:element>
    <xsd:element name="VIS_GeaendertAm" ma:index="23" nillable="true" ma:displayName="GeändertAm" ma:internalName="VIS_GeaendertAm">
      <xsd:simpleType>
        <xsd:restriction base="dms:DateTime"/>
      </xsd:simpleType>
    </xsd:element>
    <xsd:element name="VIS_GueltigAb" ma:index="24" nillable="true" ma:displayName="GültigAb" ma:format="DateOnly" ma:internalName="VIS_GueltigAb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132CFE-25B5-4E63-8478-25941CEECC9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C9431BE-555A-4C12-BD06-8789EC824F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FBBC31-5058-4DB9-BD2F-B2637AA6120C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b1b4c5a-35a5-4514-ab9f-8587289ca019"/>
    <ds:schemaRef ds:uri="http://purl.org/dc/elements/1.1/"/>
    <ds:schemaRef ds:uri="http://schemas.microsoft.com/office/2006/metadata/properties"/>
    <ds:schemaRef ds:uri="d3eaaa61-0d0d-4e2d-9b6c-5390ef1bba42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981F8CB-0AB7-4499-BF91-5D1AEBF5DD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eaaa61-0d0d-4e2d-9b6c-5390ef1bba42"/>
    <ds:schemaRef ds:uri="cb1b4c5a-35a5-4514-ab9f-8587289ca0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287</Words>
  <Application>Microsoft Office PowerPoint</Application>
  <PresentationFormat>Bildschirmpräsentation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Larissa</vt:lpstr>
      <vt:lpstr>Unterweisung elektrische Anlagen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Vorlage Corporate Design</dc:title>
  <dc:creator>André Tetzlaff</dc:creator>
  <cp:lastModifiedBy>sc21611</cp:lastModifiedBy>
  <cp:revision>109</cp:revision>
  <dcterms:created xsi:type="dcterms:W3CDTF">2013-08-20T09:01:31Z</dcterms:created>
  <dcterms:modified xsi:type="dcterms:W3CDTF">2020-11-16T05:47:42Z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0x01010027A1A3D5A456004185AF4065BD14E796</vt:lpwstr>
  </property>
  <property fmtid="{D5CDD505-2E9C-101B-9397-08002B2CF9AE}" pid="3" name="_dlc_DocIdItemGuid">
    <vt:lpwstr>9442ba8d-8eb7-4eec-a345-33775322d500</vt:lpwstr>
  </property>
  <property fmtid="{D5CDD505-2E9C-101B-9397-08002B2CF9AE}" pid="4" name="Order">
    <vt:r8>4623300</vt:r8>
  </property>
</Properties>
</file>