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83" r:id="rId2"/>
    <p:sldId id="277" r:id="rId3"/>
    <p:sldId id="287" r:id="rId4"/>
    <p:sldId id="27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24" r:id="rId17"/>
    <p:sldId id="326" r:id="rId18"/>
    <p:sldId id="327" r:id="rId19"/>
    <p:sldId id="303" r:id="rId20"/>
    <p:sldId id="325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281" r:id="rId38"/>
    <p:sldId id="323" r:id="rId3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311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85C7DB7-CCA7-E336-060A-926D72559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77E8F31-A162-AF38-A959-D27C0722CB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36ADC-1CC4-4C65-A5C8-52E8E0D9028D}" type="datetimeFigureOut">
              <a:rPr lang="de-DE" smtClean="0"/>
              <a:t>10.11.2023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5CE6498-58DA-93AF-1A3A-FA3307CC47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7A9447-6647-0686-CA9C-CD83B14658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D9E14-85A1-4D8B-8C08-8EC960535D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8538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B80E-D570-44B4-9002-2B0A5E518553}" type="datetimeFigureOut">
              <a:rPr lang="de-DE" smtClean="0"/>
              <a:t>10.11.2023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0E8D1-015D-4B6F-808E-068BB16798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3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grü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8" y="1891968"/>
            <a:ext cx="7583805" cy="1591802"/>
          </a:xfrm>
        </p:spPr>
        <p:txBody>
          <a:bodyPr anchor="t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419" y="3613150"/>
            <a:ext cx="7583805" cy="869950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ED0C25-69AC-B90F-669C-BC25BDF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1419" y="4612480"/>
            <a:ext cx="3281681" cy="238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E2BA6752-F3AF-4C43-99A7-197097B10A7E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61A3A9-6D18-645D-6080-37B24EDF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01296" y="184149"/>
            <a:ext cx="1617979" cy="1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9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schmal, 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55737"/>
            <a:ext cx="2682875" cy="30607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9E6F2D-12A0-0651-39F7-704B821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2E61-814C-41EB-8C59-327A7F9BB9E0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A4854F-C7E5-223F-7955-DD4D4CD9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ADFC26-4D46-24D5-7FDD-2DAE8B41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636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schmal, rech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350" y="1455737"/>
            <a:ext cx="2682875" cy="30607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9E6F2D-12A0-0651-39F7-704B821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4F42A-BA85-4DF8-90EB-4CCC900CE6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A4854F-C7E5-223F-7955-DD4D4CD9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ADFC26-4D46-24D5-7FDD-2DAE8B41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216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DE4AE4B-CB4B-4D19-F6B2-5B130F05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1F00-1514-48B1-BD63-7FF67B6BE270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210613A-ABF9-4CC6-7E5B-963EFDC3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62AD50C-D8B6-F259-1585-5B12182B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5973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4DF07B0-3628-D982-137D-E821C0F8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D111-970D-4D1E-8B63-910379E2C508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5FBB70-2720-75B9-DC7A-4E668018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BA3F93-EB7E-ABC3-999D-C51504CC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99917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grü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7004049" cy="740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7909C9-30AE-10FE-9767-C4270E5D7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573" y="222466"/>
            <a:ext cx="564401" cy="654705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0ABA40-A1F9-A61F-2A3C-FD88F3115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1455738"/>
            <a:ext cx="4124325" cy="33575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12447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gold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7004049" cy="740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7909C9-30AE-10FE-9767-C4270E5D7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573" y="222466"/>
            <a:ext cx="564401" cy="654705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0ABA40-A1F9-A61F-2A3C-FD88F3115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1455738"/>
            <a:ext cx="4124325" cy="33575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0724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violett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7004049" cy="740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7909C9-30AE-10FE-9767-C4270E5D7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573" y="222466"/>
            <a:ext cx="564401" cy="654705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0ABA40-A1F9-A61F-2A3C-FD88F3115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1455738"/>
            <a:ext cx="4124325" cy="33575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86974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ros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7004049" cy="740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7909C9-30AE-10FE-9767-C4270E5D7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573" y="222466"/>
            <a:ext cx="564401" cy="654705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0ABA40-A1F9-A61F-2A3C-FD88F3115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1455738"/>
            <a:ext cx="4124325" cy="33575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066984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(rot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7004049" cy="7401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67909C9-30AE-10FE-9767-C4270E5D74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9573" y="222466"/>
            <a:ext cx="564401" cy="654705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A0ABA40-A1F9-A61F-2A3C-FD88F3115C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8774" y="1455738"/>
            <a:ext cx="4124325" cy="3357563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927839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gold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8" y="1891968"/>
            <a:ext cx="7583805" cy="1591802"/>
          </a:xfrm>
        </p:spPr>
        <p:txBody>
          <a:bodyPr anchor="t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419" y="3613150"/>
            <a:ext cx="7583805" cy="869950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ED0C25-69AC-B90F-669C-BC25BDF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1419" y="4612480"/>
            <a:ext cx="3281681" cy="238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D1337965-EE5A-4A34-9CAE-48806267D7D1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61A3A9-6D18-645D-6080-37B24EDF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01296" y="184149"/>
            <a:ext cx="1617979" cy="1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violett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8" y="1891968"/>
            <a:ext cx="7583805" cy="1591802"/>
          </a:xfrm>
        </p:spPr>
        <p:txBody>
          <a:bodyPr anchor="t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419" y="3613150"/>
            <a:ext cx="7583805" cy="869950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ED0C25-69AC-B90F-669C-BC25BDF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1419" y="4612480"/>
            <a:ext cx="3281681" cy="238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FD18D27-5BD5-4175-B78B-9CD5EC92043C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61A3A9-6D18-645D-6080-37B24EDF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01296" y="184149"/>
            <a:ext cx="1617979" cy="1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9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rosa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8" y="1891968"/>
            <a:ext cx="7583805" cy="1591802"/>
          </a:xfrm>
        </p:spPr>
        <p:txBody>
          <a:bodyPr anchor="t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419" y="3613150"/>
            <a:ext cx="7583805" cy="869950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ED0C25-69AC-B90F-669C-BC25BDF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1419" y="4612480"/>
            <a:ext cx="3281681" cy="238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8CB0AC00-2DC3-4439-857C-A0E44ACE9743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61A3A9-6D18-645D-6080-37B24EDF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01296" y="184149"/>
            <a:ext cx="1617979" cy="1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(rot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8" y="1891968"/>
            <a:ext cx="7583805" cy="1591802"/>
          </a:xfrm>
        </p:spPr>
        <p:txBody>
          <a:bodyPr anchor="t"/>
          <a:lstStyle>
            <a:lvl1pPr algn="l">
              <a:lnSpc>
                <a:spcPct val="95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1419" y="3613150"/>
            <a:ext cx="7583805" cy="869950"/>
          </a:xfrm>
        </p:spPr>
        <p:txBody>
          <a:bodyPr anchor="b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ED0C25-69AC-B90F-669C-BC25BDF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1419" y="4612480"/>
            <a:ext cx="3281681" cy="238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4838903E-3836-4927-8357-37DB645A30C4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61A3A9-6D18-645D-6080-37B24EDF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01296" y="184149"/>
            <a:ext cx="1617979" cy="11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9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418" y="3981605"/>
            <a:ext cx="4900931" cy="914245"/>
          </a:xfrm>
        </p:spPr>
        <p:txBody>
          <a:bodyPr anchor="t"/>
          <a:lstStyle>
            <a:lvl1pPr algn="l">
              <a:lnSpc>
                <a:spcPts val="3600"/>
              </a:lnSpc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8293" y="4052094"/>
            <a:ext cx="2106930" cy="553244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1ED0C25-69AC-B90F-669C-BC25BDF3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293" y="4669630"/>
            <a:ext cx="2106932" cy="238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D3448C64-DACF-4FB4-BC56-2F0D649C2501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161A3A9-6D18-645D-6080-37B24EDFC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01296" y="184149"/>
            <a:ext cx="1617979" cy="1134977"/>
          </a:xfrm>
          <a:prstGeom prst="rect">
            <a:avLst/>
          </a:prstGeom>
        </p:spPr>
      </p:pic>
      <p:sp>
        <p:nvSpPr>
          <p:cNvPr id="5" name="Bildplatzhalter 9">
            <a:extLst>
              <a:ext uri="{FF2B5EF4-FFF2-40B4-BE49-F238E27FC236}">
                <a16:creationId xmlns:a16="http://schemas.microsoft.com/office/drawing/2014/main" id="{E78EE4E3-4348-69ED-A66B-9DBC80CA7B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3591" y="-1"/>
            <a:ext cx="6680410" cy="368027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90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55737"/>
            <a:ext cx="7004050" cy="30607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9E6F2D-12A0-0651-39F7-704B821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1FA30-A68D-474E-A720-4EB8B0E30842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A4854F-C7E5-223F-7955-DD4D4CD9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ADFC26-4D46-24D5-7FDD-2DAE8B41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620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55737"/>
            <a:ext cx="4124325" cy="30607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9E6F2D-12A0-0651-39F7-704B821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BC80-13EE-4A78-9730-15823FF29F43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A4854F-C7E5-223F-7955-DD4D4CD9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ADFC26-4D46-24D5-7FDD-2DAE8B41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B4BA80-AEF8-73DB-8E5D-F3EA9716DA2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60902" y="1455737"/>
            <a:ext cx="4133847" cy="30607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4124325" cy="7401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455737"/>
            <a:ext cx="4124325" cy="3060701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9E6F2D-12A0-0651-39F7-704B821B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C4049-5D29-44CC-B99A-506872376BF3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A4854F-C7E5-223F-7955-DD4D4CD9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ADFC26-4D46-24D5-7FDD-2DAE8B41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751A629-E2B9-9ED8-1378-06033002D7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51400" y="0"/>
            <a:ext cx="4292600" cy="451643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94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5" y="355600"/>
            <a:ext cx="8426450" cy="7401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455737"/>
            <a:ext cx="8426450" cy="3060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02350" y="4813812"/>
            <a:ext cx="1260474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98BAFA8E-5C95-4303-91CE-9C685E78591D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775" y="4813812"/>
            <a:ext cx="55626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813812"/>
            <a:ext cx="97155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Seite </a:t>
            </a:r>
            <a:fld id="{38A28510-C3DE-4336-9883-9FFB897FCE5D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D1BB3F-6AED-8D4A-7C65-FEB97F17F57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591925" y="4667250"/>
            <a:ext cx="272300" cy="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2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2" r:id="rId7"/>
    <p:sldLayoutId id="2147483668" r:id="rId8"/>
    <p:sldLayoutId id="2147483669" r:id="rId9"/>
    <p:sldLayoutId id="2147483670" r:id="rId10"/>
    <p:sldLayoutId id="2147483671" r:id="rId11"/>
    <p:sldLayoutId id="2147483666" r:id="rId12"/>
    <p:sldLayoutId id="2147483667" r:id="rId13"/>
    <p:sldLayoutId id="2147483672" r:id="rId14"/>
    <p:sldLayoutId id="2147483678" r:id="rId15"/>
    <p:sldLayoutId id="2147483679" r:id="rId16"/>
    <p:sldLayoutId id="2147483680" r:id="rId17"/>
    <p:sldLayoutId id="2147483681" r:id="rId18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4625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80975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80975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0975" algn="l" defTabSz="685800" rtl="0" eaLnBrk="1" latinLnBrk="0" hangingPunct="1">
        <a:lnSpc>
          <a:spcPct val="93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7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orient="horz" pos="224" userDrawn="1">
          <p15:clr>
            <a:srgbClr val="A4A3A4"/>
          </p15:clr>
        </p15:guide>
        <p15:guide id="4" orient="horz" pos="2845" userDrawn="1">
          <p15:clr>
            <a:srgbClr val="F26B43"/>
          </p15:clr>
        </p15:guide>
        <p15:guide id="5" orient="horz" pos="3084" userDrawn="1">
          <p15:clr>
            <a:srgbClr val="A4A3A4"/>
          </p15:clr>
        </p15:guide>
        <p15:guide id="6" pos="2030" userDrawn="1">
          <p15:clr>
            <a:srgbClr val="F26B43"/>
          </p15:clr>
        </p15:guide>
        <p15:guide id="7" pos="1916" userDrawn="1">
          <p15:clr>
            <a:srgbClr val="F26B43"/>
          </p15:clr>
        </p15:guide>
        <p15:guide id="8" pos="1122" userDrawn="1">
          <p15:clr>
            <a:srgbClr val="F26B43"/>
          </p15:clr>
        </p15:guide>
        <p15:guide id="9" pos="1010" userDrawn="1">
          <p15:clr>
            <a:srgbClr val="F26B43"/>
          </p15:clr>
        </p15:guide>
        <p15:guide id="10" pos="226" userDrawn="1">
          <p15:clr>
            <a:srgbClr val="F26B43"/>
          </p15:clr>
        </p15:guide>
        <p15:guide id="11" pos="5534" userDrawn="1">
          <p15:clr>
            <a:srgbClr val="F26B43"/>
          </p15:clr>
        </p15:guide>
        <p15:guide id="12" pos="2934" userDrawn="1">
          <p15:clr>
            <a:srgbClr val="F26B43"/>
          </p15:clr>
        </p15:guide>
        <p15:guide id="13" pos="3730" userDrawn="1">
          <p15:clr>
            <a:srgbClr val="F26B43"/>
          </p15:clr>
        </p15:guide>
        <p15:guide id="14" pos="3844" userDrawn="1">
          <p15:clr>
            <a:srgbClr val="F26B43"/>
          </p15:clr>
        </p15:guide>
        <p15:guide id="15" pos="4638" userDrawn="1">
          <p15:clr>
            <a:srgbClr val="F26B43"/>
          </p15:clr>
        </p15:guide>
        <p15:guide id="16" pos="4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3519B-73C3-73BF-6F26-58A3AFDCE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Sicherheitsunterweisung</a:t>
            </a:r>
            <a:br>
              <a:rPr lang="de-DE" dirty="0" smtClean="0"/>
            </a:br>
            <a:r>
              <a:rPr lang="de-DE" dirty="0" smtClean="0"/>
              <a:t>für Mitarbeitende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ECF751B-F0AF-51B9-7395-66193BF39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des Erzbischöflichen Generalvikariates,</a:t>
            </a:r>
          </a:p>
          <a:p>
            <a:r>
              <a:rPr lang="de-DE" dirty="0"/>
              <a:t>des Erzbischöflichen Offizialates und der angeschlossenen Einrichtungen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7FB75A-CD89-23DD-2132-8CF842EA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293" y="4977162"/>
            <a:ext cx="2106932" cy="238125"/>
          </a:xfrm>
        </p:spPr>
        <p:txBody>
          <a:bodyPr/>
          <a:lstStyle/>
          <a:p>
            <a:fld id="{867CD9F8-93E9-4661-8937-B7DBE7C33A58}" type="datetime4">
              <a:rPr lang="de-DE" smtClean="0"/>
              <a:t>10. November 2023</a:t>
            </a:fld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93" y="-1"/>
            <a:ext cx="5520406" cy="3680271"/>
          </a:xfrm>
        </p:spPr>
      </p:pic>
    </p:spTree>
    <p:extLst>
      <p:ext uri="{BB962C8B-B14F-4D97-AF65-F5344CB8AC3E}">
        <p14:creationId xmlns:p14="http://schemas.microsoft.com/office/powerpoint/2010/main" val="5641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Betriebsarzt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455737"/>
            <a:ext cx="8276267" cy="30607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Aufgabe des Betriebsarztes/-ärztin ist ebenfalls die Beratung des Arbeitgebers im Bezug auf Arbeitsschutz. Ferner führt der Betriebsarzt die gesetzlich geforderten Vorsorgeuntersuchungen, Begehungen und Schulungen durch.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betriebsärztliche Betreuung des Erzbistum Köln erfolgt durch die </a:t>
            </a:r>
            <a:r>
              <a:rPr lang="de-DE" dirty="0" smtClean="0"/>
              <a:t>B·A·D </a:t>
            </a:r>
            <a:r>
              <a:rPr lang="de-DE" dirty="0"/>
              <a:t>Gesundheitsvorsorge und Sicherheitstechnik </a:t>
            </a:r>
            <a:r>
              <a:rPr lang="de-DE" dirty="0" smtClean="0"/>
              <a:t>GmbH.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255516" y="4147106"/>
            <a:ext cx="184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Dr. Claus Goth, Leitender Betriebsarzt, B.A.D GmbH</a:t>
            </a:r>
          </a:p>
        </p:txBody>
      </p:sp>
      <p:pic>
        <p:nvPicPr>
          <p:cNvPr id="11" name="imag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15" y="2634218"/>
            <a:ext cx="13779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Sicherheitsbeauftragte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Sicherheitsbeauftragte sind Mitarbeitende des EGVs, die über Kenntnisse des Arbeitsschutzes verfügen und die Vorgesetzten/Personalverantwortlichen in der Erfüllung ihrer Pflichten beraten und unterstützen.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stellen anhand von den durch den betriebsärztlichen und sicherheitstechnischen Dienst </a:t>
            </a:r>
            <a:r>
              <a:rPr lang="de-DE" dirty="0"/>
              <a:t>(B·A·D </a:t>
            </a:r>
            <a:r>
              <a:rPr lang="de-DE" dirty="0" smtClean="0"/>
              <a:t>GmbH</a:t>
            </a:r>
            <a:r>
              <a:rPr lang="de-DE" dirty="0"/>
              <a:t>) erstellten und freigegebenen Checklisten offenkundige Sicherheitsmängel fest und informieren die Vorgesetzten.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Ihre </a:t>
            </a:r>
            <a:r>
              <a:rPr lang="de-DE" dirty="0"/>
              <a:t>Aufgabe ist ehrenamtlich.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9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Betriebliche/r Ersthelfer/in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Unternehmer hat dafür zu sorgen, dass für die Erste-Hilfe-Leistung Ersthelfer/innen mindestens in folgender Zahl zur Verfügung stehen: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Bei </a:t>
            </a:r>
            <a:r>
              <a:rPr lang="de-DE" b="1" dirty="0"/>
              <a:t>2 bis zu 20 </a:t>
            </a:r>
            <a:r>
              <a:rPr lang="de-DE" dirty="0"/>
              <a:t>anwesenden Versicherten ein/e Ersthelfer/in,</a:t>
            </a:r>
          </a:p>
          <a:p>
            <a:endParaRPr lang="de-DE" dirty="0"/>
          </a:p>
          <a:p>
            <a:r>
              <a:rPr lang="de-DE" dirty="0"/>
              <a:t>Bei </a:t>
            </a:r>
            <a:r>
              <a:rPr lang="de-DE" b="1" dirty="0"/>
              <a:t>mehr als 20 </a:t>
            </a:r>
            <a:r>
              <a:rPr lang="de-DE" dirty="0"/>
              <a:t>anwesenden Versicherten</a:t>
            </a:r>
          </a:p>
          <a:p>
            <a:pPr marL="0" indent="0">
              <a:buNone/>
            </a:pPr>
            <a:endParaRPr lang="de-DE" dirty="0"/>
          </a:p>
          <a:p>
            <a:pPr marL="698500" lvl="2" indent="-342900">
              <a:buFont typeface="+mj-lt"/>
              <a:buAutoNum type="alphaLcPeriod"/>
            </a:pPr>
            <a:r>
              <a:rPr lang="de-DE" dirty="0"/>
              <a:t>In Verwaltungs- und Handelsbetrieben </a:t>
            </a:r>
            <a:r>
              <a:rPr lang="de-DE" b="1" dirty="0"/>
              <a:t>5% der Beschäftigten</a:t>
            </a:r>
          </a:p>
          <a:p>
            <a:pPr marL="698500" lvl="2" indent="-342900">
              <a:buFont typeface="+mj-lt"/>
              <a:buAutoNum type="alphaLcPeriod"/>
            </a:pPr>
            <a:r>
              <a:rPr lang="de-DE" dirty="0"/>
              <a:t>In Kindertageseinrichtungen </a:t>
            </a:r>
            <a:r>
              <a:rPr lang="de-DE" b="1" dirty="0"/>
              <a:t>ein/e Ersthelfer/in je Kindergruppe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Ganztägige Ausbildungskurse für Ersthelfer/innen werden jährlich in </a:t>
            </a:r>
            <a:r>
              <a:rPr lang="de-DE" dirty="0" smtClean="0"/>
              <a:t>Guidecom Academy </a:t>
            </a:r>
            <a:r>
              <a:rPr lang="de-DE" dirty="0"/>
              <a:t>ausgeschrieben. Der Kurs muss alle zwei Jahre wiederholt werden.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9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Betriebliche/r Brandschutzhelfer/in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Der Arbeitgeber muss eine ausreichende Anzahl von Beschäftigten zu Brandschutzhelferinnen und Brandschutzhelfern ernennen.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Nach der Arbeitsschutzregel (ASR) A2.2 müssen </a:t>
            </a:r>
            <a:r>
              <a:rPr lang="de-DE" b="1" dirty="0"/>
              <a:t>mindestens 5% der Beschäftigten </a:t>
            </a:r>
            <a:r>
              <a:rPr lang="de-DE" dirty="0"/>
              <a:t>zu Brandschutzhelferinnen/Brandschutzhelfern ausgebildet und ernannt sein.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Hierzu werden halbtägige Ausbildungskurse jährlich in </a:t>
            </a:r>
            <a:r>
              <a:rPr lang="de-DE" dirty="0" smtClean="0"/>
              <a:t>Guidecom Academy </a:t>
            </a:r>
            <a:r>
              <a:rPr lang="de-DE" dirty="0"/>
              <a:t>ausgeschrieben.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8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801" y="247068"/>
            <a:ext cx="3027997" cy="441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Brandschutz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90" r="259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5600"/>
            <a:ext cx="4124325" cy="740169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Brandschutzordnung Teil A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447" y="274320"/>
            <a:ext cx="2976279" cy="4192333"/>
          </a:xfrm>
          <a:prstGeom prst="rect">
            <a:avLst/>
          </a:prstGeom>
        </p:spPr>
      </p:pic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Teil A „Aushang</a:t>
            </a:r>
            <a:r>
              <a:rPr lang="de-DE" dirty="0" smtClean="0"/>
              <a:t>“:</a:t>
            </a:r>
          </a:p>
          <a:p>
            <a:endParaRPr lang="de-DE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/>
              <a:t>gilt für alle Personen, die sich im Gebäude </a:t>
            </a:r>
            <a:r>
              <a:rPr lang="de-DE" dirty="0" smtClean="0"/>
              <a:t>aufhalten</a:t>
            </a:r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de-DE" dirty="0"/>
          </a:p>
          <a:p>
            <a:pPr marL="457200" indent="-4572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dirty="0"/>
              <a:t>Zugeschnittene Zusammenfassung von Regeln für die Brandverhütung und das Verhalten im Brandfall.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69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5600"/>
            <a:ext cx="4124325" cy="740169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Brandschutzordnung Teil B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Teil B „Regelungen für Personen ohne besondere Brandschutzaufgaben</a:t>
            </a:r>
            <a:r>
              <a:rPr lang="de-DE" dirty="0" smtClean="0"/>
              <a:t>“: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gilt für Beschäftigte </a:t>
            </a:r>
            <a:r>
              <a:rPr lang="de-DE" dirty="0" smtClean="0"/>
              <a:t>der Einrichtung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 smtClean="0"/>
              <a:t>enthält </a:t>
            </a:r>
            <a:r>
              <a:rPr lang="de-DE" dirty="0"/>
              <a:t>konkrete </a:t>
            </a:r>
            <a:r>
              <a:rPr lang="de-DE" dirty="0" smtClean="0"/>
              <a:t>Informationen </a:t>
            </a:r>
            <a:r>
              <a:rPr lang="de-DE" dirty="0"/>
              <a:t>und Gebote zum Brandschutz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F9CB093-B4D9-441B-A74B-95BA14DDF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9515" y="401729"/>
            <a:ext cx="2717272" cy="41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1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5600"/>
            <a:ext cx="4124325" cy="740169"/>
          </a:xfrm>
        </p:spPr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Brandschutzordnung Teil C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Teil C „Regelungen für Personen mit besonderen Brandschutzaufgaben</a:t>
            </a:r>
            <a:r>
              <a:rPr lang="de-DE" dirty="0" smtClean="0"/>
              <a:t>“: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definiert Verantwortlichkeiten durch namentlich benannte </a:t>
            </a:r>
            <a:r>
              <a:rPr lang="de-DE" dirty="0" smtClean="0"/>
              <a:t>Personen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de-DE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de-DE" dirty="0"/>
              <a:t>enthält Regelungen zur innerbetrieblichen Brandschutzorganisation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64E616-D96B-4B26-869B-ADA0C4122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82" y="414136"/>
            <a:ext cx="2717273" cy="419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9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5601"/>
            <a:ext cx="8426450" cy="338364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Flucht- und Rettungswege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358774" y="1007034"/>
            <a:ext cx="5743575" cy="41659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0975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462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/>
              <a:t>Rettungswege dürfen nicht verstellt </a:t>
            </a:r>
            <a:r>
              <a:rPr lang="de-DE" dirty="0" smtClean="0"/>
              <a:t>werden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Rettungswege müssen immer frei zugänglich </a:t>
            </a:r>
            <a:r>
              <a:rPr lang="de-DE" dirty="0" smtClean="0"/>
              <a:t>sein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Notausgangstüren dürfen nicht verschlossen oder verkeilt </a:t>
            </a:r>
            <a:r>
              <a:rPr lang="de-DE" dirty="0" smtClean="0"/>
              <a:t>werden 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Rettungswege sind mit den hier dargestellten Symbolen </a:t>
            </a:r>
            <a:r>
              <a:rPr lang="de-DE" dirty="0" smtClean="0"/>
              <a:t>gekennzeichnet</a:t>
            </a:r>
            <a:endParaRPr lang="de-DE" dirty="0"/>
          </a:p>
          <a:p>
            <a:pPr marL="0" indent="0">
              <a:lnSpc>
                <a:spcPct val="150000"/>
              </a:lnSpc>
              <a:buNone/>
            </a:pPr>
            <a:r>
              <a:rPr lang="de-DE" dirty="0"/>
              <a:t>Informieren Sie sich rechtzeitig </a:t>
            </a:r>
            <a:r>
              <a:rPr lang="de-DE" dirty="0" smtClean="0"/>
              <a:t>über: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den </a:t>
            </a:r>
            <a:r>
              <a:rPr lang="de-DE" dirty="0"/>
              <a:t>schnellsten Fluchtweg,</a:t>
            </a:r>
          </a:p>
          <a:p>
            <a:pPr lvl="1">
              <a:lnSpc>
                <a:spcPct val="150000"/>
              </a:lnSpc>
              <a:tabLst>
                <a:tab pos="534988" algn="l"/>
              </a:tabLst>
            </a:pPr>
            <a:r>
              <a:rPr lang="de-DE" dirty="0"/>
              <a:t>die Lage der Sammelplätze,</a:t>
            </a:r>
          </a:p>
          <a:p>
            <a:pPr lvl="1">
              <a:lnSpc>
                <a:spcPct val="150000"/>
              </a:lnSpc>
              <a:tabLst>
                <a:tab pos="534988" algn="l"/>
              </a:tabLst>
            </a:pPr>
            <a:r>
              <a:rPr lang="de-DE" dirty="0"/>
              <a:t>die Lage der Brandschutz- und </a:t>
            </a:r>
            <a:r>
              <a:rPr lang="de-DE" dirty="0" smtClean="0"/>
              <a:t>Rettungseinrichtungen</a:t>
            </a:r>
            <a:endParaRPr lang="de-DE" dirty="0" smtClean="0"/>
          </a:p>
          <a:p>
            <a:pPr>
              <a:lnSpc>
                <a:spcPct val="150000"/>
              </a:lnSpc>
              <a:tabLst>
                <a:tab pos="534988" algn="l"/>
              </a:tabLst>
            </a:pPr>
            <a:r>
              <a:rPr lang="de-DE" dirty="0" smtClean="0"/>
              <a:t>Der Verlauf der Rettungswege ist im Flucht und Rettungsplan dargestellt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sz="1800" b="1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58775" y="798483"/>
            <a:ext cx="8747292" cy="333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/>
              <a:t>Flucht- und Rettungswege sollen Leben </a:t>
            </a:r>
            <a:r>
              <a:rPr lang="de-DE" sz="1800" b="1" dirty="0" smtClean="0"/>
              <a:t>retten!</a:t>
            </a:r>
            <a:endParaRPr lang="de-DE" sz="1800" b="1" dirty="0"/>
          </a:p>
        </p:txBody>
      </p:sp>
      <p:pic>
        <p:nvPicPr>
          <p:cNvPr id="11" name="Picture 3" descr="L:\PC_ASI_Umwelt\Team Produkte\Bilder\neu\Symbole\Rettungszeichen\Rettungsweg Notausgang nach links.jpg">
            <a:extLst>
              <a:ext uri="{FF2B5EF4-FFF2-40B4-BE49-F238E27FC236}">
                <a16:creationId xmlns:a16="http://schemas.microsoft.com/office/drawing/2014/main" id="{6D719B53-3AB1-4B51-A9EB-B86BEA61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28" y="1306735"/>
            <a:ext cx="2808362" cy="140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L:\PC_ASI_Umwelt\Team Produkte\Bilder\neu\Symbole\Rettungszeichen\Richtungspfeil für Rettungszeichen nach rechts.jpg">
            <a:extLst>
              <a:ext uri="{FF2B5EF4-FFF2-40B4-BE49-F238E27FC236}">
                <a16:creationId xmlns:a16="http://schemas.microsoft.com/office/drawing/2014/main" id="{4982A1ED-6F4B-4184-8DBB-F1A9FB373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085" y="2912555"/>
            <a:ext cx="1610671" cy="161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Nach </a:t>
            </a:r>
            <a:r>
              <a:rPr lang="de-DE" dirty="0"/>
              <a:t>der Unfallverhütungsvorschrift DGUV-Vorschrift 1</a:t>
            </a:r>
            <a:br>
              <a:rPr lang="de-DE" dirty="0"/>
            </a:br>
            <a:r>
              <a:rPr lang="de-DE" dirty="0"/>
              <a:t>(DGUV = Deutsche Gesetzliche Unfallversicherung</a:t>
            </a:r>
            <a:r>
              <a:rPr lang="de-DE" dirty="0" smtClean="0"/>
              <a:t>)…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…hat eine Erstunterweisung bei neuen Mitarbeitenden und bei Änderungen in Bezug auf den Arbeitsplatz und Aufgaben zu erfolgen.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Für alle Mitarbeitenden soll eine Unterweisung einmal jährlich stattfinden.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 welchen Themen die Mitarbeitenden zu unterweisen sind, hängt von der Tätigkeit des Mitarbeitenden ab.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Sicherheitsunterweisung für Mitarbeitende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13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355601"/>
            <a:ext cx="8426450" cy="338364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Flucht- und </a:t>
            </a:r>
            <a:r>
              <a:rPr lang="de-DE" dirty="0" smtClean="0">
                <a:solidFill>
                  <a:schemeClr val="accent2"/>
                </a:solidFill>
              </a:rPr>
              <a:t>Rettungsplan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Inhaltsplatzhalter 1"/>
          <p:cNvSpPr txBox="1">
            <a:spLocks/>
          </p:cNvSpPr>
          <p:nvPr/>
        </p:nvSpPr>
        <p:spPr>
          <a:xfrm>
            <a:off x="742211" y="1041785"/>
            <a:ext cx="3584609" cy="416592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80975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-17462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0975" algn="l" defTabSz="685800" rtl="0" eaLnBrk="1" latinLnBrk="0" hangingPunct="1">
              <a:lnSpc>
                <a:spcPct val="93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dirty="0" smtClean="0"/>
              <a:t>Verlauf der Rettungswege,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der am nächsten gelegene Notausgang oder Notausstieg,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die Position der nächsten Alarmierungs-möglichkeit,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die Position des nächsten Feuerlöschers,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de-DE" dirty="0" smtClean="0"/>
              <a:t>die Position der nächsten Möglichkeit für Erste-Hilfe,</a:t>
            </a:r>
            <a:endParaRPr lang="de-DE" dirty="0"/>
          </a:p>
          <a:p>
            <a:pPr>
              <a:lnSpc>
                <a:spcPct val="150000"/>
              </a:lnSpc>
              <a:tabLst>
                <a:tab pos="534988" algn="l"/>
              </a:tabLst>
            </a:pPr>
            <a:r>
              <a:rPr lang="de-DE" dirty="0" smtClean="0"/>
              <a:t>kurze </a:t>
            </a:r>
            <a:r>
              <a:rPr lang="de-DE" dirty="0"/>
              <a:t>I</a:t>
            </a:r>
            <a:r>
              <a:rPr lang="de-DE" dirty="0" smtClean="0"/>
              <a:t>nformationen zum Verhalten im Brandfall und bei Unfällen,</a:t>
            </a:r>
            <a:endParaRPr lang="de-DE" dirty="0"/>
          </a:p>
          <a:p>
            <a:pPr>
              <a:lnSpc>
                <a:spcPct val="150000"/>
              </a:lnSpc>
              <a:tabLst>
                <a:tab pos="534988" algn="l"/>
              </a:tabLst>
            </a:pPr>
            <a:r>
              <a:rPr lang="de-DE" dirty="0"/>
              <a:t>die Lage der </a:t>
            </a:r>
            <a:r>
              <a:rPr lang="de-DE" dirty="0" smtClean="0"/>
              <a:t>Sammelplätze.</a:t>
            </a:r>
            <a:endParaRPr lang="de-DE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e-DE" sz="1800" b="1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742212" y="739531"/>
            <a:ext cx="8747292" cy="3337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/>
              <a:t>Im Flucht und Rettungsplan sind folgende Informationen zu finden:</a:t>
            </a:r>
            <a:endParaRPr lang="de-DE" sz="1800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034622"/>
              </p:ext>
            </p:extLst>
          </p:nvPr>
        </p:nvGraphicFramePr>
        <p:xfrm>
          <a:off x="4619310" y="1412734"/>
          <a:ext cx="4133742" cy="292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3" imgW="7562591" imgH="5346481" progId="AcroExch.Document.DC">
                  <p:embed/>
                </p:oleObj>
              </mc:Choice>
              <mc:Fallback>
                <p:oleObj name="Acrobat Document" r:id="rId3" imgW="7562591" imgH="53464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19310" y="1412734"/>
                        <a:ext cx="4133742" cy="2922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Sammelplatz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unseren Brandschutzordnungen sind die Sammelplätze verbindlich festgelegt.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Für </a:t>
            </a:r>
            <a:r>
              <a:rPr lang="de-DE" dirty="0"/>
              <a:t>das </a:t>
            </a:r>
            <a:r>
              <a:rPr lang="de-DE" b="1" dirty="0"/>
              <a:t>Maternushaus</a:t>
            </a:r>
            <a:r>
              <a:rPr lang="de-DE" dirty="0"/>
              <a:t> und die </a:t>
            </a:r>
            <a:r>
              <a:rPr lang="de-DE" b="1" dirty="0" err="1"/>
              <a:t>Gereonstr</a:t>
            </a:r>
            <a:r>
              <a:rPr lang="de-DE" dirty="0"/>
              <a:t>. dient der </a:t>
            </a:r>
            <a:r>
              <a:rPr lang="de-DE" b="1" dirty="0"/>
              <a:t>Börsenplatz</a:t>
            </a:r>
            <a:r>
              <a:rPr lang="de-DE" dirty="0"/>
              <a:t> (vor der IHK) als Sammelplatz.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Für die </a:t>
            </a:r>
            <a:r>
              <a:rPr lang="de-DE" b="1" dirty="0" err="1"/>
              <a:t>Marzellenstr</a:t>
            </a:r>
            <a:r>
              <a:rPr lang="de-DE" b="1" dirty="0"/>
              <a:t>. 32 und 21 </a:t>
            </a:r>
            <a:r>
              <a:rPr lang="de-DE" dirty="0"/>
              <a:t>ist als Sammelplatz </a:t>
            </a:r>
            <a:r>
              <a:rPr lang="de-DE" b="1" dirty="0"/>
              <a:t>vor dem Hilton-Hotel </a:t>
            </a:r>
            <a:r>
              <a:rPr lang="de-DE" dirty="0"/>
              <a:t>ausgewiesen.</a:t>
            </a:r>
          </a:p>
          <a:p>
            <a:pPr marL="0" indent="0">
              <a:buNone/>
            </a:pPr>
            <a:r>
              <a:rPr lang="de-DE" dirty="0"/>
              <a:t>Mitarbeitende aus dem Karl-Josef-Haus können das Gebäude durch den dortigen Ausgang verlassen, müssen sich dann aber sofort zum Sammelplatz begeben (über den Bahnhofsvorplatz zurück in die </a:t>
            </a:r>
            <a:r>
              <a:rPr lang="de-DE" dirty="0" err="1"/>
              <a:t>Marzellenstr</a:t>
            </a:r>
            <a:r>
              <a:rPr lang="de-DE" dirty="0"/>
              <a:t>.)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Sammelplatz für „</a:t>
            </a:r>
            <a:r>
              <a:rPr lang="de-DE" b="1" dirty="0"/>
              <a:t>Kolumba</a:t>
            </a:r>
            <a:r>
              <a:rPr lang="de-DE" dirty="0"/>
              <a:t>“ befindet sich </a:t>
            </a:r>
            <a:r>
              <a:rPr lang="de-DE" b="1" dirty="0"/>
              <a:t>vor der </a:t>
            </a:r>
            <a:r>
              <a:rPr lang="de-DE" b="1" dirty="0" err="1"/>
              <a:t>Minoritenkirche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dirty="0"/>
              <a:t>Sammelplatz für die </a:t>
            </a:r>
            <a:r>
              <a:rPr lang="de-DE" b="1" dirty="0"/>
              <a:t>DiAG MAV </a:t>
            </a:r>
            <a:r>
              <a:rPr lang="de-DE" dirty="0"/>
              <a:t>ist vor dem </a:t>
            </a:r>
            <a:r>
              <a:rPr lang="de-DE" b="1" dirty="0"/>
              <a:t>TRYP-</a:t>
            </a:r>
          </a:p>
          <a:p>
            <a:pPr marL="0" indent="0">
              <a:buNone/>
            </a:pPr>
            <a:r>
              <a:rPr lang="de-DE" b="1" dirty="0"/>
              <a:t>Hotel, Domstr. </a:t>
            </a:r>
            <a:r>
              <a:rPr lang="de-DE" b="1" dirty="0" smtClean="0"/>
              <a:t>10-16.</a:t>
            </a:r>
            <a:endParaRPr lang="de-DE" b="1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097533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Maßnahmen bei Betriebsunfällen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22</a:t>
            </a:fld>
            <a:endParaRPr lang="de-DE" dirty="0"/>
          </a:p>
        </p:txBody>
      </p:sp>
      <p:pic>
        <p:nvPicPr>
          <p:cNvPr id="9" name="Bildplatzhalter 8" descr="Gesundheit und Sicherheit">
            <a:extLst>
              <a:ext uri="{FF2B5EF4-FFF2-40B4-BE49-F238E27FC236}">
                <a16:creationId xmlns:a16="http://schemas.microsoft.com/office/drawing/2014/main" id="{ADBAA397-F8F6-4C80-B916-5B29654D8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78" r="24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8" name="Bild 1" descr="I:\Scanner\21610\20150407163642_0000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14812" r="14264" b="14200"/>
          <a:stretch>
            <a:fillRect/>
          </a:stretch>
        </p:blipFill>
        <p:spPr bwMode="auto">
          <a:xfrm>
            <a:off x="2146267" y="247068"/>
            <a:ext cx="3429065" cy="4418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2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535241"/>
            <a:ext cx="7004050" cy="30607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Über jede Erste-Hilfe-Leistung müssen Aufzeichnungen </a:t>
            </a:r>
            <a:r>
              <a:rPr lang="de-DE" dirty="0" smtClean="0"/>
              <a:t>geführt</a:t>
            </a:r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/>
              <a:t>5 Jahre aufbewahrt werden. Die Aufzeichnungen sind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vertraulich </a:t>
            </a:r>
            <a:r>
              <a:rPr lang="de-DE" dirty="0"/>
              <a:t>zu behandeln. Deshalb gibt es auch das frühere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Verbandbuch </a:t>
            </a:r>
            <a:r>
              <a:rPr lang="de-DE" dirty="0"/>
              <a:t>nicht mehr.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Die Angaben dienen als Nachweis, dass die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Verletzung/Erkrankung </a:t>
            </a:r>
            <a:r>
              <a:rPr lang="de-DE" dirty="0"/>
              <a:t>bei einer versicherten Tätigkeit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ein- </a:t>
            </a:r>
            <a:r>
              <a:rPr lang="de-DE" dirty="0"/>
              <a:t>bzw. aufgetreten ist. </a:t>
            </a: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Diese </a:t>
            </a:r>
            <a:r>
              <a:rPr lang="de-DE" b="1" dirty="0"/>
              <a:t>Aufzeichnungen können später sehr wichtig sein, </a:t>
            </a: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wenn </a:t>
            </a:r>
            <a:r>
              <a:rPr lang="de-DE" b="1" dirty="0"/>
              <a:t>z.B. Spätfolgen eintreten sollten.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Den Verbandsblock finden Sie in unseren Erste-Hilfe-Kästen.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Das </a:t>
            </a:r>
            <a:r>
              <a:rPr lang="de-DE" dirty="0"/>
              <a:t>Formular kann auch im MA-Portal heruntergeladen werden.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25" y="256032"/>
            <a:ext cx="2719691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Wegeunfälle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392" y="680008"/>
            <a:ext cx="6751891" cy="38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Wegeunfälle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907097"/>
            <a:ext cx="7004050" cy="30607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Wegeunfälle sind Unfälle auf dem direkten Weg zur Arbeit oder zurück. In der Regel beginnt dieser mit dem Verlassen des Wohnhauses und endet mit dem Erreichen der Arbeitsstätte.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Versicherungsschutz besteht auf dem direktem Weg und auf Umwegen, die notwendig werden,</a:t>
            </a:r>
          </a:p>
          <a:p>
            <a:r>
              <a:rPr lang="de-DE" dirty="0"/>
              <a:t>um Kinder während der Arbeitszeit unterzubringen,</a:t>
            </a:r>
          </a:p>
          <a:p>
            <a:r>
              <a:rPr lang="de-DE" dirty="0"/>
              <a:t>bei Fahrgemeinschaften,</a:t>
            </a:r>
          </a:p>
          <a:p>
            <a:r>
              <a:rPr lang="de-DE" dirty="0"/>
              <a:t>bei Umleitungen oder</a:t>
            </a:r>
          </a:p>
          <a:p>
            <a:r>
              <a:rPr lang="de-DE" dirty="0"/>
              <a:t>weil der Arbeitsplatz über einen längeren Weg zügiger erreicht werden kann.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Kein Versicherungsschutz besteht:</a:t>
            </a:r>
          </a:p>
          <a:p>
            <a:r>
              <a:rPr lang="de-DE" dirty="0"/>
              <a:t>Während einer Unterbrechung des Weges (z.B. Einkauf).</a:t>
            </a:r>
          </a:p>
          <a:p>
            <a:r>
              <a:rPr lang="de-DE" dirty="0"/>
              <a:t>Bei Umwegen, die aus privaten gründen erfolgen.</a:t>
            </a:r>
          </a:p>
          <a:p>
            <a:r>
              <a:rPr lang="de-DE" dirty="0"/>
              <a:t>In der Regel bei Abwegen (d.h. bei Wegen, die nicht in Richtung Wohnung oder Arbeitsstätte führen).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Hinweis: </a:t>
            </a:r>
            <a:r>
              <a:rPr lang="de-DE" dirty="0"/>
              <a:t>Wird der Weg aus privaten Gründen länger als zwei Stunden unterbrochen, steht der restliche Weg nicht mehr unter Versicherungsschutz!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5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Arbeitsunfälle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907097"/>
            <a:ext cx="7004050" cy="30607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Arbeitsunfälle sind Unfälle, die Beschäftigte bei der Ausübung ihrer Arbeit oder auf einer Dienstreise erleiden.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Dazu gehören z.B. auch Unfälle</a:t>
            </a:r>
          </a:p>
          <a:p>
            <a:r>
              <a:rPr lang="de-DE" dirty="0"/>
              <a:t>Auf allen mit der  Arbeit verbundenen Dienstfahrten</a:t>
            </a:r>
          </a:p>
          <a:p>
            <a:r>
              <a:rPr lang="de-DE" dirty="0"/>
              <a:t>Beim Betriebssport</a:t>
            </a:r>
          </a:p>
          <a:p>
            <a:r>
              <a:rPr lang="de-DE" dirty="0"/>
              <a:t>Bei vom Unternehmen veranstalteten Betriebsferien und Ausflügen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Entscheidend ist, dass die Tätigkeit dem Unternehmen und nicht privatem Zwecke dient.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4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145" y="73669"/>
            <a:ext cx="3125310" cy="466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Gefahrstoffe und </a:t>
            </a:r>
            <a:br>
              <a:rPr lang="de-DE" dirty="0" smtClean="0"/>
            </a:br>
            <a:r>
              <a:rPr lang="de-DE" dirty="0"/>
              <a:t>e</a:t>
            </a:r>
            <a:r>
              <a:rPr lang="de-DE" dirty="0" smtClean="0"/>
              <a:t>lektrische Geräte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0" name="Bildplatzhalter 9" descr="Gefahr">
            <a:extLst>
              <a:ext uri="{FF2B5EF4-FFF2-40B4-BE49-F238E27FC236}">
                <a16:creationId xmlns:a16="http://schemas.microsoft.com/office/drawing/2014/main" id="{3F266353-BD9A-4A62-AEDC-100ADEA06A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78" r="24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Berufsgenossenschaften</a:t>
            </a:r>
            <a:endParaRPr lang="de-DE" dirty="0"/>
          </a:p>
          <a:p>
            <a:endParaRPr lang="de-DE" dirty="0"/>
          </a:p>
          <a:p>
            <a:r>
              <a:rPr lang="de-DE" dirty="0"/>
              <a:t>Personen im Arbeitsschutz</a:t>
            </a:r>
          </a:p>
          <a:p>
            <a:endParaRPr lang="de-DE" dirty="0"/>
          </a:p>
          <a:p>
            <a:r>
              <a:rPr lang="de-DE" dirty="0"/>
              <a:t>Brandschutz</a:t>
            </a:r>
          </a:p>
          <a:p>
            <a:endParaRPr lang="de-DE" dirty="0"/>
          </a:p>
          <a:p>
            <a:r>
              <a:rPr lang="de-DE" dirty="0"/>
              <a:t>Maßnahmen bei Betriebsunfällen</a:t>
            </a:r>
          </a:p>
          <a:p>
            <a:endParaRPr lang="de-DE" dirty="0"/>
          </a:p>
          <a:p>
            <a:r>
              <a:rPr lang="de-DE" dirty="0"/>
              <a:t>Gefahrstoffe und elektrische Geräte</a:t>
            </a:r>
          </a:p>
          <a:p>
            <a:endParaRPr lang="de-DE" dirty="0"/>
          </a:p>
          <a:p>
            <a:r>
              <a:rPr lang="de-DE" dirty="0"/>
              <a:t>Vorsorgeuntersuchung</a:t>
            </a:r>
          </a:p>
          <a:p>
            <a:endParaRPr lang="de-DE" dirty="0"/>
          </a:p>
          <a:p>
            <a:r>
              <a:rPr lang="de-DE" dirty="0"/>
              <a:t>Bildschirmarbeitsplatz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Gefahrstoffe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Als </a:t>
            </a:r>
            <a:r>
              <a:rPr lang="de-DE" dirty="0"/>
              <a:t>Gefahrstoffe gelten Substanzen, die ein chemisches Gefährdungspotenzial aufweisen.</a:t>
            </a:r>
          </a:p>
          <a:p>
            <a:r>
              <a:rPr lang="de-DE" dirty="0"/>
              <a:t>Bei extrem aufwendiger Analytik lassen sich verschiedene flüchtige Kohlenwasserstoffe in nahezu jedem Büro qualitativ nachweisen </a:t>
            </a:r>
            <a:r>
              <a:rPr lang="de-DE" dirty="0" smtClean="0"/>
              <a:t>(</a:t>
            </a:r>
            <a:r>
              <a:rPr lang="de-DE" dirty="0"/>
              <a:t>z.B. Ausdünstungen aus Baustoffen, Bodenbelägen etc.).</a:t>
            </a:r>
          </a:p>
          <a:p>
            <a:r>
              <a:rPr lang="de-DE" dirty="0"/>
              <a:t>Auch aus üblichen Arbeitsmitteln (Faser- oder Tintenstiften, Korrekturflüssigkeiten, Klebern und Flüssigmarkern) können Lösemittel entweichen.</a:t>
            </a:r>
          </a:p>
          <a:p>
            <a:r>
              <a:rPr lang="de-DE" dirty="0"/>
              <a:t>Die Konzentration dieser Stoffe in der Luft normal gelüfteter Büroräume sind i.d.R. jedoch so gering, dass nicht von einer Gefahrenstoffbelastung gesprochen werden kann (z.B. Tonerwechsel, bitte Gebrauchsanweisung beachten).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67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Elektrische Geräte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24325"/>
            <a:ext cx="7004050" cy="3060701"/>
          </a:xfrm>
        </p:spPr>
        <p:txBody>
          <a:bodyPr/>
          <a:lstStyle/>
          <a:p>
            <a:r>
              <a:rPr lang="de-DE" dirty="0" smtClean="0"/>
              <a:t>Nur </a:t>
            </a:r>
            <a:r>
              <a:rPr lang="de-DE" b="1" dirty="0"/>
              <a:t>einwandfreie</a:t>
            </a:r>
            <a:r>
              <a:rPr lang="de-DE" dirty="0"/>
              <a:t> elektrische Geräte verwenden.</a:t>
            </a:r>
          </a:p>
          <a:p>
            <a:r>
              <a:rPr lang="de-DE" dirty="0"/>
              <a:t>Elektrische Geräte nach den Gebrauch </a:t>
            </a:r>
            <a:r>
              <a:rPr lang="de-DE" b="1" dirty="0"/>
              <a:t>abschalten</a:t>
            </a:r>
            <a:r>
              <a:rPr lang="de-DE" dirty="0"/>
              <a:t> und möglichst ausstecken.</a:t>
            </a:r>
          </a:p>
          <a:p>
            <a:r>
              <a:rPr lang="de-DE" dirty="0"/>
              <a:t>Vor allem </a:t>
            </a:r>
            <a:r>
              <a:rPr lang="de-DE" b="1" dirty="0"/>
              <a:t>Heizgeräte und Heißwasserbereiter können</a:t>
            </a:r>
            <a:r>
              <a:rPr lang="de-DE" dirty="0"/>
              <a:t> bei Fehlfunktionen leichte </a:t>
            </a:r>
            <a:r>
              <a:rPr lang="de-DE" b="1" dirty="0"/>
              <a:t>Brände auslösen</a:t>
            </a:r>
            <a:r>
              <a:rPr lang="de-DE" dirty="0"/>
              <a:t>.</a:t>
            </a:r>
          </a:p>
          <a:p>
            <a:r>
              <a:rPr lang="de-DE" dirty="0"/>
              <a:t>Heißwasserbereiter und Kaffeemaschinen sollen stets auf einer </a:t>
            </a:r>
            <a:r>
              <a:rPr lang="de-DE" b="1" dirty="0"/>
              <a:t>nichtbrennbaren Unterlage</a:t>
            </a:r>
            <a:r>
              <a:rPr lang="de-DE" dirty="0"/>
              <a:t> (z.B. einer Fliese) aufgestellt werden.</a:t>
            </a:r>
          </a:p>
          <a:p>
            <a:r>
              <a:rPr lang="de-DE" dirty="0"/>
              <a:t>Bewegliche elektrische Geräte werden </a:t>
            </a:r>
            <a:r>
              <a:rPr lang="de-DE" b="1" dirty="0"/>
              <a:t>regelmäßig geprüft</a:t>
            </a:r>
            <a:r>
              <a:rPr lang="de-DE" dirty="0"/>
              <a:t>.</a:t>
            </a:r>
          </a:p>
          <a:p>
            <a:r>
              <a:rPr lang="de-DE" b="1" dirty="0"/>
              <a:t>Persönliche elektrische Geräte </a:t>
            </a:r>
            <a:r>
              <a:rPr lang="de-DE" dirty="0"/>
              <a:t>bitte registrieren und auch prüfen lassen.</a:t>
            </a:r>
          </a:p>
          <a:p>
            <a:r>
              <a:rPr lang="de-DE" dirty="0"/>
              <a:t>Wird ein </a:t>
            </a:r>
            <a:r>
              <a:rPr lang="de-DE" b="1" dirty="0"/>
              <a:t>Defekt</a:t>
            </a:r>
            <a:r>
              <a:rPr lang="de-DE" dirty="0"/>
              <a:t> an einem Gerät erkannt, z.B. ein defekter Stecker, eine beschädigte Leitung oder Gehäuse, so darf dieses </a:t>
            </a:r>
            <a:r>
              <a:rPr lang="de-DE" b="1" dirty="0"/>
              <a:t>nicht weiterverwendet </a:t>
            </a:r>
            <a:r>
              <a:rPr lang="de-DE" dirty="0"/>
              <a:t>werden.</a:t>
            </a:r>
          </a:p>
          <a:p>
            <a:r>
              <a:rPr lang="de-DE" dirty="0"/>
              <a:t>Der Vorgesetzte bzw. Sicherheitsbeauftragte muss darüber informieren und das Gerät muss </a:t>
            </a:r>
            <a:r>
              <a:rPr lang="de-DE" b="1" dirty="0"/>
              <a:t>sofort aus dem Verkehr gezogen werden</a:t>
            </a:r>
            <a:r>
              <a:rPr lang="de-DE" dirty="0"/>
              <a:t>.</a:t>
            </a:r>
          </a:p>
          <a:p>
            <a:r>
              <a:rPr lang="de-DE" dirty="0"/>
              <a:t>Nur so ist sichergestellt, dass durch das defekte Gerät kein Mitarbeiter verletzt und kein Brand ausgelöst wird.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4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Vorsorgeuntersuchung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Bildplatzhalter 7" descr="Auge">
            <a:extLst>
              <a:ext uri="{FF2B5EF4-FFF2-40B4-BE49-F238E27FC236}">
                <a16:creationId xmlns:a16="http://schemas.microsoft.com/office/drawing/2014/main" id="{AF88DD49-824B-4DDE-9DC1-8D9FFD083F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78" r="24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Augenuntersuchung -G 37-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907097"/>
            <a:ext cx="7004050" cy="3060701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Einschränkungen des Sehvermögens führen zu einer erhöhten Belastung.</a:t>
            </a:r>
          </a:p>
          <a:p>
            <a:pPr marL="0" indent="0">
              <a:buNone/>
            </a:pPr>
            <a:r>
              <a:rPr lang="de-DE" dirty="0"/>
              <a:t>Folgen:</a:t>
            </a:r>
          </a:p>
          <a:p>
            <a:r>
              <a:rPr lang="de-DE" dirty="0"/>
              <a:t>Sinkende Leistung,</a:t>
            </a:r>
          </a:p>
          <a:p>
            <a:r>
              <a:rPr lang="de-DE" dirty="0"/>
              <a:t>Schnelle Ermüdung,</a:t>
            </a:r>
          </a:p>
          <a:p>
            <a:r>
              <a:rPr lang="de-DE" dirty="0"/>
              <a:t>Gesundheitsbeschwerden mit Symptomen wie z.B. Kopfschmerzen, brennende und tränende Augen sowie Flimmern vor den Augen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/>
              <a:t>Den Beschäftigten wird eine Untersuchung der Augen und des Sehvermögens angeboten.</a:t>
            </a:r>
          </a:p>
          <a:p>
            <a:r>
              <a:rPr lang="de-DE" dirty="0"/>
              <a:t>Arbeitsmedizinische Vorsorge nach dem Berufsgenossenschaftlichen Grundsatz G 37 „Bildschirm-Arbeitsplätze“.</a:t>
            </a:r>
          </a:p>
          <a:p>
            <a:r>
              <a:rPr lang="de-DE" dirty="0"/>
              <a:t>Untersuchung ist freiwillig</a:t>
            </a:r>
            <a:r>
              <a:rPr lang="de-DE" dirty="0" smtClean="0"/>
              <a:t>.</a:t>
            </a:r>
          </a:p>
          <a:p>
            <a:r>
              <a:rPr lang="de-DE" dirty="0" smtClean="0"/>
              <a:t>Über das Mitarbeiterportal Termin im Haus buchen, wenn voll:</a:t>
            </a:r>
            <a:endParaRPr lang="de-DE" dirty="0"/>
          </a:p>
          <a:p>
            <a:r>
              <a:rPr lang="de-DE" dirty="0"/>
              <a:t>Zunächst bitte „Auftragsformular“ für die Untersuchung beim Fachbereich Gesundheitsmanagement anfordern; dann erst Terminabstimmung mit der B.A.D. GmbH</a:t>
            </a:r>
            <a:r>
              <a:rPr lang="de-DE" dirty="0" smtClean="0"/>
              <a:t>.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6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Bildschirmarbeitsplatz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34</a:t>
            </a:fld>
            <a:endParaRPr lang="de-DE" dirty="0"/>
          </a:p>
        </p:txBody>
      </p:sp>
      <p:pic>
        <p:nvPicPr>
          <p:cNvPr id="9" name="Bildplatzhalter 8" descr="Arbeiten von zu Hause Schreibtisch">
            <a:extLst>
              <a:ext uri="{FF2B5EF4-FFF2-40B4-BE49-F238E27FC236}">
                <a16:creationId xmlns:a16="http://schemas.microsoft.com/office/drawing/2014/main" id="{1B2673B2-2BF6-485A-A17D-6FDAD149D4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78" r="24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Ausstattung und Gestaltung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907097"/>
            <a:ext cx="7004050" cy="306070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35</a:t>
            </a:fld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23" y="907097"/>
            <a:ext cx="3115627" cy="374529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78" y="1415755"/>
            <a:ext cx="4213943" cy="20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907097"/>
            <a:ext cx="7004050" cy="306070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36</a:t>
            </a:fld>
            <a:endParaRPr lang="de-DE" dirty="0"/>
          </a:p>
        </p:txBody>
      </p:sp>
      <p:pic>
        <p:nvPicPr>
          <p:cNvPr id="9" name="Inhaltsplatzhalt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898" y="172188"/>
            <a:ext cx="2984902" cy="215808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31" y="2121929"/>
            <a:ext cx="2199304" cy="260827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898" y="2330269"/>
            <a:ext cx="2990101" cy="208118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144692"/>
            <a:ext cx="2949817" cy="185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6AB0A-9B5F-D4B3-4095-BD1D4B62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</a:t>
            </a:r>
            <a:r>
              <a:rPr lang="de-DE" dirty="0" smtClean="0"/>
              <a:t>Dank!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Bleiben Sie achtsam auf sich und andere!</a:t>
            </a:r>
            <a:br>
              <a:rPr lang="de-DE" dirty="0"/>
            </a:br>
            <a:r>
              <a:rPr lang="de-DE" dirty="0"/>
              <a:t>Und bitte bleiben Sie gesund!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C8B77F-2173-E3B0-418B-31B6694B5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Erzbistum Köln, Generalvikariat</a:t>
            </a:r>
          </a:p>
          <a:p>
            <a:r>
              <a:rPr lang="de-DE" dirty="0"/>
              <a:t>Bereich genaue Bezeichnung </a:t>
            </a:r>
          </a:p>
          <a:p>
            <a:r>
              <a:rPr lang="de-DE" dirty="0"/>
              <a:t>(kann auch zweizeilig sein)</a:t>
            </a:r>
          </a:p>
          <a:p>
            <a:r>
              <a:rPr lang="de-DE" dirty="0"/>
              <a:t>Fachbereich lange Bezeichnung </a:t>
            </a:r>
          </a:p>
          <a:p>
            <a:r>
              <a:rPr lang="de-DE" dirty="0"/>
              <a:t>(kann auch zweizeilig sein)</a:t>
            </a:r>
          </a:p>
          <a:p>
            <a:endParaRPr lang="de-DE" dirty="0"/>
          </a:p>
          <a:p>
            <a:r>
              <a:rPr lang="de-DE" b="1" dirty="0">
                <a:latin typeface="Messina Sans" pitchFamily="50" charset="0"/>
                <a:cs typeface="Messina Sans" pitchFamily="50" charset="0"/>
              </a:rPr>
              <a:t>Vorname Nachname</a:t>
            </a:r>
          </a:p>
          <a:p>
            <a:r>
              <a:rPr lang="de-DE" b="1" dirty="0">
                <a:latin typeface="Messina Sans" pitchFamily="50" charset="0"/>
                <a:cs typeface="Messina Sans" pitchFamily="50" charset="0"/>
              </a:rPr>
              <a:t>Funktion </a:t>
            </a:r>
          </a:p>
          <a:p>
            <a:endParaRPr lang="de-DE" dirty="0"/>
          </a:p>
          <a:p>
            <a:r>
              <a:rPr lang="de-DE" dirty="0" err="1"/>
              <a:t>Marzellenstr</a:t>
            </a:r>
            <a:r>
              <a:rPr lang="de-DE" dirty="0"/>
              <a:t>. 32, 50668 Köln</a:t>
            </a:r>
          </a:p>
          <a:p>
            <a:r>
              <a:rPr lang="de-DE" dirty="0"/>
              <a:t>Postanschrift: Erzbistum Köln, 50606 Köln</a:t>
            </a:r>
          </a:p>
          <a:p>
            <a:endParaRPr lang="de-DE" dirty="0"/>
          </a:p>
          <a:p>
            <a:r>
              <a:rPr lang="de-DE" dirty="0"/>
              <a:t>T 0221 1642 0000</a:t>
            </a:r>
          </a:p>
          <a:p>
            <a:r>
              <a:rPr lang="de-DE" dirty="0"/>
              <a:t>vorname.nachname@erzbistum-koeln.de</a:t>
            </a:r>
          </a:p>
          <a:p>
            <a:r>
              <a:rPr lang="de-DE" dirty="0"/>
              <a:t>www.erzbistum-koeln.de</a:t>
            </a:r>
          </a:p>
        </p:txBody>
      </p:sp>
    </p:spTree>
    <p:extLst>
      <p:ext uri="{BB962C8B-B14F-4D97-AF65-F5344CB8AC3E}">
        <p14:creationId xmlns:p14="http://schemas.microsoft.com/office/powerpoint/2010/main" val="36736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Quellen </a:t>
            </a:r>
            <a:r>
              <a:rPr lang="de-DE" dirty="0">
                <a:solidFill>
                  <a:schemeClr val="accent2"/>
                </a:solidFill>
              </a:rPr>
              <a:t>der Abbildungen „Gestaltung Arbeitsplatz“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http</a:t>
            </a:r>
            <a:r>
              <a:rPr lang="de-DE" dirty="0"/>
              <a:t>://www.vbg.de/SharedDocs/Medien-Center/DE/Broschuere/Themen/Bildschirm_und_Bueroarbeit/DGUV_Information_215_410_Bildschirm-_und_Bueroarbeitsplaetze.pdf?__blob=publicationFile&amp;v=17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4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Berufsgenossenschaften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" name="Bildplatzhalter 7" descr="Aktenkoffer Silhouette">
            <a:extLst>
              <a:ext uri="{FF2B5EF4-FFF2-40B4-BE49-F238E27FC236}">
                <a16:creationId xmlns:a16="http://schemas.microsoft.com/office/drawing/2014/main" id="{A76A2E6A-9894-4BDC-A466-17455A7BEC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478" r="247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Berufsgenossenschaften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Berufsgenossenschaft ist Träger der gesetzlichen Unfallversicherung.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Unternehmen sind Zwangsmitglieder bei der entsprechenden Berufsgenossenschaft und zahlen Beiträge.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Aus diesen Beiträgen finanzieren die Berufsgenossenschaften sich selbst und ihre Leistungen:</a:t>
            </a:r>
          </a:p>
          <a:p>
            <a:r>
              <a:rPr lang="de-DE" dirty="0"/>
              <a:t>Unfallkosten (wie Heilbehandlung, Reha- Maßnahmen und Renten)</a:t>
            </a:r>
          </a:p>
          <a:p>
            <a:r>
              <a:rPr lang="de-DE" dirty="0"/>
              <a:t>Beratung</a:t>
            </a:r>
          </a:p>
          <a:p>
            <a:r>
              <a:rPr lang="de-DE" dirty="0"/>
              <a:t>Information</a:t>
            </a:r>
          </a:p>
          <a:p>
            <a:r>
              <a:rPr lang="de-DE" dirty="0"/>
              <a:t>Schulungen für Mitarbeitende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0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535241"/>
            <a:ext cx="7004050" cy="30607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 Berufsgenossenschaften erlassen die Unfallverhütungsvorschriften, die als sogenanntes autonomes Satzungsrecht verbindlich sind.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Darüber hinaus gibt es eine Vielzahl von Publikationen der Berufsgenossenschaften, die empfehlenden Charakter haben und der Vermeidung von Arbeitsunfällen dienen.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916320"/>
            <a:ext cx="735241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535241"/>
            <a:ext cx="7004050" cy="306070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Für unseren Bereich zuständig ist die Verwaltungsberufsgenossenschaft (VBG)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Bezirksverwaltung Bergisch Gladbach</a:t>
            </a:r>
          </a:p>
          <a:p>
            <a:pPr marL="0" indent="0">
              <a:buNone/>
            </a:pPr>
            <a:r>
              <a:rPr lang="de-DE" dirty="0"/>
              <a:t>Kölner Str. 20</a:t>
            </a:r>
          </a:p>
          <a:p>
            <a:pPr marL="0" indent="0">
              <a:buNone/>
            </a:pPr>
            <a:r>
              <a:rPr lang="de-DE" dirty="0"/>
              <a:t>51429 Bergisch Gladbach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Mitgliedsnummer EGV: 	</a:t>
            </a:r>
            <a:r>
              <a:rPr lang="de-DE" dirty="0" smtClean="0"/>
              <a:t>	4008 </a:t>
            </a:r>
            <a:r>
              <a:rPr lang="de-DE" dirty="0"/>
              <a:t>5461 4142 002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Mitgliedsnummer KG: 		8403390403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Mitgliedsnummer Ehrenamt: 	0620866741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7FBACE-64CC-425D-B77F-1940C4F7E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1451228"/>
            <a:ext cx="27908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19" y="2013712"/>
            <a:ext cx="4124325" cy="740169"/>
          </a:xfrm>
        </p:spPr>
        <p:txBody>
          <a:bodyPr/>
          <a:lstStyle/>
          <a:p>
            <a:r>
              <a:rPr lang="de-DE" dirty="0" smtClean="0"/>
              <a:t>Personen im </a:t>
            </a:r>
            <a:br>
              <a:rPr lang="de-DE" dirty="0" smtClean="0"/>
            </a:br>
            <a:r>
              <a:rPr lang="de-DE" dirty="0" smtClean="0"/>
              <a:t>Arbeitsschutz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2350" y="4813812"/>
            <a:ext cx="1260474" cy="144000"/>
          </a:xfrm>
        </p:spPr>
        <p:txBody>
          <a:bodyPr/>
          <a:lstStyle/>
          <a:p>
            <a:fld id="{B7D2C81B-88B8-4A21-91F7-32E5F1138659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775" y="4813812"/>
            <a:ext cx="5562600" cy="144000"/>
          </a:xfrm>
        </p:spPr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3800" y="4813812"/>
            <a:ext cx="971550" cy="144000"/>
          </a:xfrm>
        </p:spPr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70" r="237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49013A-0C00-E32B-A9B1-D06CEB22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Fachkraft für Arbeitssicherheit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A4F883-5032-70DF-3A8C-F374C708B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Fachkraft für Arbeitssicherheit berät den Arbeitgeber </a:t>
            </a:r>
            <a:r>
              <a:rPr lang="de-DE" dirty="0" smtClean="0"/>
              <a:t>im </a:t>
            </a:r>
            <a:r>
              <a:rPr lang="de-DE" dirty="0"/>
              <a:t>Bezug </a:t>
            </a:r>
            <a:r>
              <a:rPr lang="de-DE" dirty="0" smtClean="0"/>
              <a:t>auf </a:t>
            </a:r>
            <a:r>
              <a:rPr lang="de-DE" dirty="0"/>
              <a:t>seine Pflichten im Arbeitsschutz.</a:t>
            </a:r>
          </a:p>
          <a:p>
            <a:pPr marL="0" indent="0">
              <a:buNone/>
            </a:pPr>
            <a:r>
              <a:rPr lang="de-DE" dirty="0"/>
              <a:t>So wird sichergestellt, dass der Arbeitgeber über seine </a:t>
            </a:r>
            <a:r>
              <a:rPr lang="de-DE" dirty="0" smtClean="0"/>
              <a:t>Pflichten informiert </a:t>
            </a:r>
            <a:r>
              <a:rPr lang="de-DE" dirty="0"/>
              <a:t>ist und bei gesetzlichen Änderungen und </a:t>
            </a:r>
            <a:r>
              <a:rPr lang="de-DE" dirty="0" smtClean="0"/>
              <a:t>neuen </a:t>
            </a:r>
            <a:r>
              <a:rPr lang="de-DE" dirty="0"/>
              <a:t>Forderungen </a:t>
            </a:r>
            <a:r>
              <a:rPr lang="de-DE" dirty="0" smtClean="0"/>
              <a:t>auf </a:t>
            </a:r>
            <a:r>
              <a:rPr lang="de-DE" dirty="0"/>
              <a:t>dem aktuellen Stand ist.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Beratung umfasst auch die Durchführung von Begehungen und Schulungen.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dirty="0"/>
              <a:t>Fachkraft für Arbeitssicherheit ist nicht weisungsbefugt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und </a:t>
            </a:r>
            <a:r>
              <a:rPr lang="de-DE" dirty="0"/>
              <a:t>nicht verantwortlich für die Umsetzung der Maßnahmen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des </a:t>
            </a:r>
            <a:r>
              <a:rPr lang="de-DE" dirty="0"/>
              <a:t>Arbeitsschutzes.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48DEF7-29F9-4CE0-C838-038543E4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0772-CE2D-474A-8335-F1255DF66BEC}" type="datetime4">
              <a:rPr lang="de-DE" smtClean="0"/>
              <a:t>10. November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347419-B3A5-A113-E8AA-F67457AA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Sicherheitsunterweisung für Mitarbeitende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A84759-A807-FE77-0D8A-84419298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8A28510-C3DE-4336-9883-9FFB897FCE5D}" type="slidenum">
              <a:rPr lang="de-DE" smtClean="0"/>
              <a:pPr/>
              <a:t>9</a:t>
            </a:fld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450332" y="2836352"/>
            <a:ext cx="3693668" cy="1680086"/>
            <a:chOff x="5696966" y="355600"/>
            <a:chExt cx="3693668" cy="1680086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85008" y="355600"/>
              <a:ext cx="2755631" cy="1310754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5696966" y="1666354"/>
              <a:ext cx="1846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900" dirty="0" smtClean="0"/>
                <a:t>Thomas Muders, Fachkraft </a:t>
              </a:r>
            </a:p>
            <a:p>
              <a:pPr algn="l"/>
              <a:r>
                <a:rPr lang="de-DE" sz="900" dirty="0" smtClean="0"/>
                <a:t>für Arbeitssicherheit, EGV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543800" y="1666354"/>
              <a:ext cx="1846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900" dirty="0" smtClean="0"/>
                <a:t>Manfred Lang, Fachkraft </a:t>
              </a:r>
            </a:p>
            <a:p>
              <a:pPr algn="l"/>
              <a:r>
                <a:rPr lang="de-DE" sz="900" dirty="0" smtClean="0"/>
                <a:t>für Arbeitssicherheit, EGV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2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zbistum Köln">
  <a:themeElements>
    <a:clrScheme name="Benutzerdefiniert 36">
      <a:dk1>
        <a:sysClr val="windowText" lastClr="000000"/>
      </a:dk1>
      <a:lt1>
        <a:sysClr val="window" lastClr="FFFFFF"/>
      </a:lt1>
      <a:dk2>
        <a:srgbClr val="465550"/>
      </a:dk2>
      <a:lt2>
        <a:srgbClr val="465550"/>
      </a:lt2>
      <a:accent1>
        <a:srgbClr val="004133"/>
      </a:accent1>
      <a:accent2>
        <a:srgbClr val="B38600"/>
      </a:accent2>
      <a:accent3>
        <a:srgbClr val="7A00F1"/>
      </a:accent3>
      <a:accent4>
        <a:srgbClr val="E1A5FF"/>
      </a:accent4>
      <a:accent5>
        <a:srgbClr val="E30613"/>
      </a:accent5>
      <a:accent6>
        <a:srgbClr val="000000"/>
      </a:accent6>
      <a:hlink>
        <a:srgbClr val="000000"/>
      </a:hlink>
      <a:folHlink>
        <a:srgbClr val="000000"/>
      </a:folHlink>
    </a:clrScheme>
    <a:fontScheme name="Benutzerdefiniert 28">
      <a:majorFont>
        <a:latin typeface="Valizas Book"/>
        <a:ea typeface=""/>
        <a:cs typeface=""/>
      </a:majorFont>
      <a:minorFont>
        <a:latin typeface="Messina 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BK_PowerPoint_Hausschrift.potx" id="{5B99D3EC-37F0-4DC9-A0D4-4E6AE334A54D}" vid="{6577B30A-7570-4222-ADA2-DB9A8F38ECC3}"/>
    </a:ext>
  </a:extLst>
</a:theme>
</file>

<file path=ppt/theme/theme2.xml><?xml version="1.0" encoding="utf-8"?>
<a:theme xmlns:a="http://schemas.openxmlformats.org/drawingml/2006/main" name="Office">
  <a:themeElements>
    <a:clrScheme name="Benutzerdefiniert 36">
      <a:dk1>
        <a:sysClr val="windowText" lastClr="000000"/>
      </a:dk1>
      <a:lt1>
        <a:sysClr val="window" lastClr="FFFFFF"/>
      </a:lt1>
      <a:dk2>
        <a:srgbClr val="465550"/>
      </a:dk2>
      <a:lt2>
        <a:srgbClr val="465550"/>
      </a:lt2>
      <a:accent1>
        <a:srgbClr val="004133"/>
      </a:accent1>
      <a:accent2>
        <a:srgbClr val="B38600"/>
      </a:accent2>
      <a:accent3>
        <a:srgbClr val="7A00F1"/>
      </a:accent3>
      <a:accent4>
        <a:srgbClr val="E1A5FF"/>
      </a:accent4>
      <a:accent5>
        <a:srgbClr val="E30613"/>
      </a:accent5>
      <a:accent6>
        <a:srgbClr val="000000"/>
      </a:accent6>
      <a:hlink>
        <a:srgbClr val="000000"/>
      </a:hlink>
      <a:folHlink>
        <a:srgbClr val="000000"/>
      </a:folHlink>
    </a:clrScheme>
    <a:fontScheme name="Benutzerdefiniert 28">
      <a:majorFont>
        <a:latin typeface="Valizas Book"/>
        <a:ea typeface=""/>
        <a:cs typeface=""/>
      </a:majorFont>
      <a:minorFont>
        <a:latin typeface="Messina 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6">
      <a:dk1>
        <a:sysClr val="windowText" lastClr="000000"/>
      </a:dk1>
      <a:lt1>
        <a:sysClr val="window" lastClr="FFFFFF"/>
      </a:lt1>
      <a:dk2>
        <a:srgbClr val="465550"/>
      </a:dk2>
      <a:lt2>
        <a:srgbClr val="465550"/>
      </a:lt2>
      <a:accent1>
        <a:srgbClr val="004133"/>
      </a:accent1>
      <a:accent2>
        <a:srgbClr val="B38600"/>
      </a:accent2>
      <a:accent3>
        <a:srgbClr val="7A00F1"/>
      </a:accent3>
      <a:accent4>
        <a:srgbClr val="E1A5FF"/>
      </a:accent4>
      <a:accent5>
        <a:srgbClr val="E30613"/>
      </a:accent5>
      <a:accent6>
        <a:srgbClr val="000000"/>
      </a:accent6>
      <a:hlink>
        <a:srgbClr val="000000"/>
      </a:hlink>
      <a:folHlink>
        <a:srgbClr val="000000"/>
      </a:folHlink>
    </a:clrScheme>
    <a:fontScheme name="Benutzerdefiniert 28">
      <a:majorFont>
        <a:latin typeface="Valizas Book"/>
        <a:ea typeface=""/>
        <a:cs typeface=""/>
      </a:majorFont>
      <a:minorFont>
        <a:latin typeface="Messina 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EBK_PowerPoint_Hausschrift</Template>
  <TotalTime>0</TotalTime>
  <Words>1746</Words>
  <Application>Microsoft Office PowerPoint</Application>
  <PresentationFormat>Bildschirmpräsentation (16:9)</PresentationFormat>
  <Paragraphs>338</Paragraphs>
  <Slides>38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5" baseType="lpstr">
      <vt:lpstr>Arial</vt:lpstr>
      <vt:lpstr>Messina Sans</vt:lpstr>
      <vt:lpstr>Messina Sans Book</vt:lpstr>
      <vt:lpstr>Valizas Book</vt:lpstr>
      <vt:lpstr>Wingdings</vt:lpstr>
      <vt:lpstr>Erzbistum Köln</vt:lpstr>
      <vt:lpstr>Acrobat Document</vt:lpstr>
      <vt:lpstr>Sicherheitsunterweisung für Mitarbeitende</vt:lpstr>
      <vt:lpstr>PowerPoint-Präsentation</vt:lpstr>
      <vt:lpstr>Inhaltsverzeichnis</vt:lpstr>
      <vt:lpstr>Berufsgenossenschaften</vt:lpstr>
      <vt:lpstr>Berufsgenossenschaften</vt:lpstr>
      <vt:lpstr>PowerPoint-Präsentation</vt:lpstr>
      <vt:lpstr>PowerPoint-Präsentation</vt:lpstr>
      <vt:lpstr>Personen im  Arbeitsschutz</vt:lpstr>
      <vt:lpstr>Fachkraft für Arbeitssicherheit</vt:lpstr>
      <vt:lpstr>Betriebsarzt</vt:lpstr>
      <vt:lpstr>Sicherheitsbeauftragte</vt:lpstr>
      <vt:lpstr>Betriebliche/r Ersthelfer/in</vt:lpstr>
      <vt:lpstr>Betriebliche/r Brandschutzhelfer/in</vt:lpstr>
      <vt:lpstr>PowerPoint-Präsentation</vt:lpstr>
      <vt:lpstr>Brandschutz</vt:lpstr>
      <vt:lpstr>Brandschutzordnung Teil A</vt:lpstr>
      <vt:lpstr>Brandschutzordnung Teil B</vt:lpstr>
      <vt:lpstr>Brandschutzordnung Teil C</vt:lpstr>
      <vt:lpstr>Flucht- und Rettungswege</vt:lpstr>
      <vt:lpstr>Flucht- und Rettungsplan</vt:lpstr>
      <vt:lpstr>Sammelplatz</vt:lpstr>
      <vt:lpstr>Maßnahmen bei Betriebsunfällen</vt:lpstr>
      <vt:lpstr>PowerPoint-Präsentation</vt:lpstr>
      <vt:lpstr>PowerPoint-Präsentation</vt:lpstr>
      <vt:lpstr>Wegeunfälle</vt:lpstr>
      <vt:lpstr>Wegeunfälle</vt:lpstr>
      <vt:lpstr>Arbeitsunfälle</vt:lpstr>
      <vt:lpstr>PowerPoint-Präsentation</vt:lpstr>
      <vt:lpstr>Gefahrstoffe und  elektrische Geräte </vt:lpstr>
      <vt:lpstr>Gefahrstoffe</vt:lpstr>
      <vt:lpstr>Elektrische Geräte</vt:lpstr>
      <vt:lpstr>Vorsorgeuntersuchung</vt:lpstr>
      <vt:lpstr>Augenuntersuchung -G 37-</vt:lpstr>
      <vt:lpstr>Bildschirmarbeitsplatz</vt:lpstr>
      <vt:lpstr>Ausstattung und Gestaltung </vt:lpstr>
      <vt:lpstr>PowerPoint-Präsentation</vt:lpstr>
      <vt:lpstr>Vielen Dank!  Bleiben Sie achtsam auf sich und andere! Und bitte bleiben Sie gesund!</vt:lpstr>
      <vt:lpstr>Quellen der Abbildungen „Gestaltung Arbeitsplatz“</vt:lpstr>
    </vt:vector>
  </TitlesOfParts>
  <Company>ECKD Service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 Präsentation</dc:title>
  <dc:creator>Ruschke, Michele - 21613 Personalentwicklung</dc:creator>
  <cp:lastModifiedBy>michele.ruschke</cp:lastModifiedBy>
  <cp:revision>35</cp:revision>
  <dcterms:created xsi:type="dcterms:W3CDTF">2023-10-16T11:42:41Z</dcterms:created>
  <dcterms:modified xsi:type="dcterms:W3CDTF">2023-11-10T14:18:01Z</dcterms:modified>
</cp:coreProperties>
</file>