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handoutMasterIdLst>
    <p:handoutMasterId r:id="rId23"/>
  </p:handoutMasterIdLst>
  <p:sldIdLst>
    <p:sldId id="282" r:id="rId2"/>
    <p:sldId id="300" r:id="rId3"/>
    <p:sldId id="301" r:id="rId4"/>
    <p:sldId id="303" r:id="rId5"/>
    <p:sldId id="304" r:id="rId6"/>
    <p:sldId id="305" r:id="rId7"/>
    <p:sldId id="306" r:id="rId8"/>
    <p:sldId id="307" r:id="rId9"/>
    <p:sldId id="308" r:id="rId10"/>
    <p:sldId id="309" r:id="rId11"/>
    <p:sldId id="310" r:id="rId12"/>
    <p:sldId id="311" r:id="rId13"/>
    <p:sldId id="312" r:id="rId14"/>
    <p:sldId id="313" r:id="rId15"/>
    <p:sldId id="314" r:id="rId16"/>
    <p:sldId id="315" r:id="rId17"/>
    <p:sldId id="316" r:id="rId18"/>
    <p:sldId id="317" r:id="rId19"/>
    <p:sldId id="318" r:id="rId20"/>
    <p:sldId id="281" r:id="rId2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17" d="100"/>
          <a:sy n="117" d="100"/>
        </p:scale>
        <p:origin x="452" y="72"/>
      </p:cViewPr>
      <p:guideLst/>
    </p:cSldViewPr>
  </p:slideViewPr>
  <p:notesTextViewPr>
    <p:cViewPr>
      <p:scale>
        <a:sx n="1" d="1"/>
        <a:sy n="1" d="1"/>
      </p:scale>
      <p:origin x="0" y="0"/>
    </p:cViewPr>
  </p:notesTextViewPr>
  <p:notesViewPr>
    <p:cSldViewPr snapToGrid="0" showGuides="1">
      <p:cViewPr varScale="1">
        <p:scale>
          <a:sx n="118" d="100"/>
          <a:sy n="118" d="100"/>
        </p:scale>
        <p:origin x="311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E85C7DB7-CCA7-E336-060A-926D725595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177E8F31-A162-AF38-A959-D27C0722CB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836ADC-1CC4-4C65-A5C8-52E8E0D9028D}" type="datetimeFigureOut">
              <a:rPr lang="de-DE" smtClean="0"/>
              <a:t>16.10.2024</a:t>
            </a:fld>
            <a:endParaRPr lang="de-DE"/>
          </a:p>
        </p:txBody>
      </p:sp>
      <p:sp>
        <p:nvSpPr>
          <p:cNvPr id="4" name="Fußzeilenplatzhalter 3">
            <a:extLst>
              <a:ext uri="{FF2B5EF4-FFF2-40B4-BE49-F238E27FC236}">
                <a16:creationId xmlns:a16="http://schemas.microsoft.com/office/drawing/2014/main" id="{25CE6498-58DA-93AF-1A3A-FA3307CC47F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7D7A9447-6647-0686-CA9C-CD83B14658C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2D9E14-85A1-4D8B-8C08-8EC960535DC2}" type="slidenum">
              <a:rPr lang="de-DE" smtClean="0"/>
              <a:t>‹Nr.›</a:t>
            </a:fld>
            <a:endParaRPr lang="de-DE"/>
          </a:p>
        </p:txBody>
      </p:sp>
    </p:spTree>
    <p:extLst>
      <p:ext uri="{BB962C8B-B14F-4D97-AF65-F5344CB8AC3E}">
        <p14:creationId xmlns:p14="http://schemas.microsoft.com/office/powerpoint/2010/main" val="124985382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07B80E-D570-44B4-9002-2B0A5E518553}" type="datetimeFigureOut">
              <a:rPr lang="de-DE" smtClean="0"/>
              <a:t>16.10.2024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F0E8D1-015D-4B6F-808E-068BB16798ED}" type="slidenum">
              <a:rPr lang="de-DE" smtClean="0"/>
              <a:t>‹Nr.›</a:t>
            </a:fld>
            <a:endParaRPr lang="de-DE"/>
          </a:p>
        </p:txBody>
      </p:sp>
    </p:spTree>
    <p:extLst>
      <p:ext uri="{BB962C8B-B14F-4D97-AF65-F5344CB8AC3E}">
        <p14:creationId xmlns:p14="http://schemas.microsoft.com/office/powerpoint/2010/main" val="27233555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grü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01418" y="1891968"/>
            <a:ext cx="7583805" cy="1591802"/>
          </a:xfrm>
        </p:spPr>
        <p:txBody>
          <a:bodyPr anchor="t"/>
          <a:lstStyle>
            <a:lvl1pPr algn="l">
              <a:lnSpc>
                <a:spcPct val="95000"/>
              </a:lnSpc>
              <a:defRPr sz="4800">
                <a:solidFill>
                  <a:schemeClr val="bg1"/>
                </a:solidFill>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1201419" y="3613150"/>
            <a:ext cx="7583805" cy="869950"/>
          </a:xfrm>
        </p:spPr>
        <p:txBody>
          <a:bodyPr anchor="b"/>
          <a:lstStyle>
            <a:lvl1pPr marL="0" indent="0" algn="l">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smtClean="0"/>
              <a:t>Formatvorlage des Untertitelmasters durch Klicken bearbeiten</a:t>
            </a:r>
            <a:endParaRPr lang="en-US" dirty="0"/>
          </a:p>
        </p:txBody>
      </p:sp>
      <p:sp>
        <p:nvSpPr>
          <p:cNvPr id="7" name="Datumsplatzhalter 6">
            <a:extLst>
              <a:ext uri="{FF2B5EF4-FFF2-40B4-BE49-F238E27FC236}">
                <a16:creationId xmlns:a16="http://schemas.microsoft.com/office/drawing/2014/main" id="{11ED0C25-69AC-B90F-669C-BC25BDF3B815}"/>
              </a:ext>
            </a:extLst>
          </p:cNvPr>
          <p:cNvSpPr>
            <a:spLocks noGrp="1"/>
          </p:cNvSpPr>
          <p:nvPr>
            <p:ph type="dt" sz="half" idx="10"/>
          </p:nvPr>
        </p:nvSpPr>
        <p:spPr>
          <a:xfrm>
            <a:off x="1201419" y="4612480"/>
            <a:ext cx="3281681" cy="238125"/>
          </a:xfrm>
        </p:spPr>
        <p:txBody>
          <a:bodyPr/>
          <a:lstStyle>
            <a:lvl1pPr>
              <a:defRPr sz="1400">
                <a:solidFill>
                  <a:schemeClr val="bg1"/>
                </a:solidFill>
              </a:defRPr>
            </a:lvl1pPr>
          </a:lstStyle>
          <a:p>
            <a:r>
              <a:rPr lang="de-DE" smtClean="0"/>
              <a:t>September 2024</a:t>
            </a:r>
            <a:endParaRPr lang="de-DE" dirty="0"/>
          </a:p>
        </p:txBody>
      </p:sp>
      <p:pic>
        <p:nvPicPr>
          <p:cNvPr id="12" name="Grafik 11">
            <a:extLst>
              <a:ext uri="{FF2B5EF4-FFF2-40B4-BE49-F238E27FC236}">
                <a16:creationId xmlns:a16="http://schemas.microsoft.com/office/drawing/2014/main" id="{E161A3A9-6D18-645D-6080-37B24EDFCDA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bwMode="black">
          <a:xfrm>
            <a:off x="201296" y="184149"/>
            <a:ext cx="1617979" cy="1134977"/>
          </a:xfrm>
          <a:prstGeom prst="rect">
            <a:avLst/>
          </a:prstGeom>
        </p:spPr>
      </p:pic>
    </p:spTree>
    <p:extLst>
      <p:ext uri="{BB962C8B-B14F-4D97-AF65-F5344CB8AC3E}">
        <p14:creationId xmlns:p14="http://schemas.microsoft.com/office/powerpoint/2010/main" val="3600491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folie (go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01418" y="1891968"/>
            <a:ext cx="7583805" cy="1591802"/>
          </a:xfrm>
        </p:spPr>
        <p:txBody>
          <a:bodyPr anchor="t"/>
          <a:lstStyle>
            <a:lvl1pPr algn="l">
              <a:lnSpc>
                <a:spcPct val="95000"/>
              </a:lnSpc>
              <a:defRPr sz="4800">
                <a:solidFill>
                  <a:schemeClr val="bg1"/>
                </a:solidFill>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1201419" y="3613150"/>
            <a:ext cx="7583805" cy="869950"/>
          </a:xfrm>
        </p:spPr>
        <p:txBody>
          <a:bodyPr anchor="b"/>
          <a:lstStyle>
            <a:lvl1pPr marL="0" indent="0" algn="l">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smtClean="0"/>
              <a:t>Formatvorlage des Untertitelmasters durch Klicken bearbeiten</a:t>
            </a:r>
            <a:endParaRPr lang="en-US" dirty="0"/>
          </a:p>
        </p:txBody>
      </p:sp>
      <p:sp>
        <p:nvSpPr>
          <p:cNvPr id="7" name="Datumsplatzhalter 6">
            <a:extLst>
              <a:ext uri="{FF2B5EF4-FFF2-40B4-BE49-F238E27FC236}">
                <a16:creationId xmlns:a16="http://schemas.microsoft.com/office/drawing/2014/main" id="{11ED0C25-69AC-B90F-669C-BC25BDF3B815}"/>
              </a:ext>
            </a:extLst>
          </p:cNvPr>
          <p:cNvSpPr>
            <a:spLocks noGrp="1"/>
          </p:cNvSpPr>
          <p:nvPr>
            <p:ph type="dt" sz="half" idx="10"/>
          </p:nvPr>
        </p:nvSpPr>
        <p:spPr>
          <a:xfrm>
            <a:off x="1201419" y="4612480"/>
            <a:ext cx="3281681" cy="238125"/>
          </a:xfrm>
        </p:spPr>
        <p:txBody>
          <a:bodyPr/>
          <a:lstStyle>
            <a:lvl1pPr>
              <a:defRPr sz="1400">
                <a:solidFill>
                  <a:schemeClr val="bg1"/>
                </a:solidFill>
              </a:defRPr>
            </a:lvl1pPr>
          </a:lstStyle>
          <a:p>
            <a:r>
              <a:rPr lang="de-DE" smtClean="0"/>
              <a:t>September 2024</a:t>
            </a:r>
            <a:endParaRPr lang="de-DE" dirty="0"/>
          </a:p>
        </p:txBody>
      </p:sp>
      <p:pic>
        <p:nvPicPr>
          <p:cNvPr id="12" name="Grafik 11">
            <a:extLst>
              <a:ext uri="{FF2B5EF4-FFF2-40B4-BE49-F238E27FC236}">
                <a16:creationId xmlns:a16="http://schemas.microsoft.com/office/drawing/2014/main" id="{E161A3A9-6D18-645D-6080-37B24EDFCDA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bwMode="black">
          <a:xfrm>
            <a:off x="201296" y="184149"/>
            <a:ext cx="1617979" cy="1134977"/>
          </a:xfrm>
          <a:prstGeom prst="rect">
            <a:avLst/>
          </a:prstGeom>
        </p:spPr>
      </p:pic>
    </p:spTree>
    <p:extLst>
      <p:ext uri="{BB962C8B-B14F-4D97-AF65-F5344CB8AC3E}">
        <p14:creationId xmlns:p14="http://schemas.microsoft.com/office/powerpoint/2010/main" val="949996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folie (violett)">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01418" y="1891968"/>
            <a:ext cx="7583805" cy="1591802"/>
          </a:xfrm>
        </p:spPr>
        <p:txBody>
          <a:bodyPr anchor="t"/>
          <a:lstStyle>
            <a:lvl1pPr algn="l">
              <a:lnSpc>
                <a:spcPct val="95000"/>
              </a:lnSpc>
              <a:defRPr sz="4800">
                <a:solidFill>
                  <a:schemeClr val="bg1"/>
                </a:solidFill>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1201419" y="3613150"/>
            <a:ext cx="7583805" cy="869950"/>
          </a:xfrm>
        </p:spPr>
        <p:txBody>
          <a:bodyPr anchor="b"/>
          <a:lstStyle>
            <a:lvl1pPr marL="0" indent="0" algn="l">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smtClean="0"/>
              <a:t>Formatvorlage des Untertitelmasters durch Klicken bearbeiten</a:t>
            </a:r>
            <a:endParaRPr lang="en-US" dirty="0"/>
          </a:p>
        </p:txBody>
      </p:sp>
      <p:sp>
        <p:nvSpPr>
          <p:cNvPr id="7" name="Datumsplatzhalter 6">
            <a:extLst>
              <a:ext uri="{FF2B5EF4-FFF2-40B4-BE49-F238E27FC236}">
                <a16:creationId xmlns:a16="http://schemas.microsoft.com/office/drawing/2014/main" id="{11ED0C25-69AC-B90F-669C-BC25BDF3B815}"/>
              </a:ext>
            </a:extLst>
          </p:cNvPr>
          <p:cNvSpPr>
            <a:spLocks noGrp="1"/>
          </p:cNvSpPr>
          <p:nvPr>
            <p:ph type="dt" sz="half" idx="10"/>
          </p:nvPr>
        </p:nvSpPr>
        <p:spPr>
          <a:xfrm>
            <a:off x="1201419" y="4612480"/>
            <a:ext cx="3281681" cy="238125"/>
          </a:xfrm>
        </p:spPr>
        <p:txBody>
          <a:bodyPr/>
          <a:lstStyle>
            <a:lvl1pPr>
              <a:defRPr sz="1400">
                <a:solidFill>
                  <a:schemeClr val="bg1"/>
                </a:solidFill>
              </a:defRPr>
            </a:lvl1pPr>
          </a:lstStyle>
          <a:p>
            <a:r>
              <a:rPr lang="de-DE" smtClean="0"/>
              <a:t>September 2024</a:t>
            </a:r>
            <a:endParaRPr lang="de-DE" dirty="0"/>
          </a:p>
        </p:txBody>
      </p:sp>
      <p:pic>
        <p:nvPicPr>
          <p:cNvPr id="12" name="Grafik 11">
            <a:extLst>
              <a:ext uri="{FF2B5EF4-FFF2-40B4-BE49-F238E27FC236}">
                <a16:creationId xmlns:a16="http://schemas.microsoft.com/office/drawing/2014/main" id="{E161A3A9-6D18-645D-6080-37B24EDFCDA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bwMode="black">
          <a:xfrm>
            <a:off x="201296" y="184149"/>
            <a:ext cx="1617979" cy="1134977"/>
          </a:xfrm>
          <a:prstGeom prst="rect">
            <a:avLst/>
          </a:prstGeom>
        </p:spPr>
      </p:pic>
    </p:spTree>
    <p:extLst>
      <p:ext uri="{BB962C8B-B14F-4D97-AF65-F5344CB8AC3E}">
        <p14:creationId xmlns:p14="http://schemas.microsoft.com/office/powerpoint/2010/main" val="1250593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elfolie (rosa)">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01418" y="1891968"/>
            <a:ext cx="7583805" cy="1591802"/>
          </a:xfrm>
        </p:spPr>
        <p:txBody>
          <a:bodyPr anchor="t"/>
          <a:lstStyle>
            <a:lvl1pPr algn="l">
              <a:lnSpc>
                <a:spcPct val="95000"/>
              </a:lnSpc>
              <a:defRPr sz="4800">
                <a:solidFill>
                  <a:schemeClr val="bg1"/>
                </a:solidFill>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1201419" y="3613150"/>
            <a:ext cx="7583805" cy="869950"/>
          </a:xfrm>
        </p:spPr>
        <p:txBody>
          <a:bodyPr anchor="b"/>
          <a:lstStyle>
            <a:lvl1pPr marL="0" indent="0" algn="l">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smtClean="0"/>
              <a:t>Formatvorlage des Untertitelmasters durch Klicken bearbeiten</a:t>
            </a:r>
            <a:endParaRPr lang="en-US" dirty="0"/>
          </a:p>
        </p:txBody>
      </p:sp>
      <p:sp>
        <p:nvSpPr>
          <p:cNvPr id="7" name="Datumsplatzhalter 6">
            <a:extLst>
              <a:ext uri="{FF2B5EF4-FFF2-40B4-BE49-F238E27FC236}">
                <a16:creationId xmlns:a16="http://schemas.microsoft.com/office/drawing/2014/main" id="{11ED0C25-69AC-B90F-669C-BC25BDF3B815}"/>
              </a:ext>
            </a:extLst>
          </p:cNvPr>
          <p:cNvSpPr>
            <a:spLocks noGrp="1"/>
          </p:cNvSpPr>
          <p:nvPr>
            <p:ph type="dt" sz="half" idx="10"/>
          </p:nvPr>
        </p:nvSpPr>
        <p:spPr>
          <a:xfrm>
            <a:off x="1201419" y="4612480"/>
            <a:ext cx="3281681" cy="238125"/>
          </a:xfrm>
        </p:spPr>
        <p:txBody>
          <a:bodyPr/>
          <a:lstStyle>
            <a:lvl1pPr>
              <a:defRPr sz="1400">
                <a:solidFill>
                  <a:schemeClr val="bg1"/>
                </a:solidFill>
              </a:defRPr>
            </a:lvl1pPr>
          </a:lstStyle>
          <a:p>
            <a:r>
              <a:rPr lang="de-DE" smtClean="0"/>
              <a:t>September 2024</a:t>
            </a:r>
            <a:endParaRPr lang="de-DE" dirty="0"/>
          </a:p>
        </p:txBody>
      </p:sp>
      <p:pic>
        <p:nvPicPr>
          <p:cNvPr id="12" name="Grafik 11">
            <a:extLst>
              <a:ext uri="{FF2B5EF4-FFF2-40B4-BE49-F238E27FC236}">
                <a16:creationId xmlns:a16="http://schemas.microsoft.com/office/drawing/2014/main" id="{E161A3A9-6D18-645D-6080-37B24EDFCDA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bwMode="black">
          <a:xfrm>
            <a:off x="201296" y="184149"/>
            <a:ext cx="1617979" cy="1134977"/>
          </a:xfrm>
          <a:prstGeom prst="rect">
            <a:avLst/>
          </a:prstGeom>
        </p:spPr>
      </p:pic>
    </p:spTree>
    <p:extLst>
      <p:ext uri="{BB962C8B-B14F-4D97-AF65-F5344CB8AC3E}">
        <p14:creationId xmlns:p14="http://schemas.microsoft.com/office/powerpoint/2010/main" val="1567298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elfolie (rot)">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01418" y="1891968"/>
            <a:ext cx="7583805" cy="1591802"/>
          </a:xfrm>
        </p:spPr>
        <p:txBody>
          <a:bodyPr anchor="t"/>
          <a:lstStyle>
            <a:lvl1pPr algn="l">
              <a:lnSpc>
                <a:spcPct val="95000"/>
              </a:lnSpc>
              <a:defRPr sz="4800">
                <a:solidFill>
                  <a:schemeClr val="bg1"/>
                </a:solidFill>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1201419" y="3613150"/>
            <a:ext cx="7583805" cy="869950"/>
          </a:xfrm>
        </p:spPr>
        <p:txBody>
          <a:bodyPr anchor="b"/>
          <a:lstStyle>
            <a:lvl1pPr marL="0" indent="0" algn="l">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smtClean="0"/>
              <a:t>Formatvorlage des Untertitelmasters durch Klicken bearbeiten</a:t>
            </a:r>
            <a:endParaRPr lang="en-US" dirty="0"/>
          </a:p>
        </p:txBody>
      </p:sp>
      <p:sp>
        <p:nvSpPr>
          <p:cNvPr id="7" name="Datumsplatzhalter 6">
            <a:extLst>
              <a:ext uri="{FF2B5EF4-FFF2-40B4-BE49-F238E27FC236}">
                <a16:creationId xmlns:a16="http://schemas.microsoft.com/office/drawing/2014/main" id="{11ED0C25-69AC-B90F-669C-BC25BDF3B815}"/>
              </a:ext>
            </a:extLst>
          </p:cNvPr>
          <p:cNvSpPr>
            <a:spLocks noGrp="1"/>
          </p:cNvSpPr>
          <p:nvPr>
            <p:ph type="dt" sz="half" idx="10"/>
          </p:nvPr>
        </p:nvSpPr>
        <p:spPr>
          <a:xfrm>
            <a:off x="1201419" y="4612480"/>
            <a:ext cx="3281681" cy="238125"/>
          </a:xfrm>
        </p:spPr>
        <p:txBody>
          <a:bodyPr/>
          <a:lstStyle>
            <a:lvl1pPr>
              <a:defRPr sz="1400">
                <a:solidFill>
                  <a:schemeClr val="bg1"/>
                </a:solidFill>
              </a:defRPr>
            </a:lvl1pPr>
          </a:lstStyle>
          <a:p>
            <a:r>
              <a:rPr lang="de-DE" smtClean="0"/>
              <a:t>September 2024</a:t>
            </a:r>
            <a:endParaRPr lang="de-DE" dirty="0"/>
          </a:p>
        </p:txBody>
      </p:sp>
      <p:pic>
        <p:nvPicPr>
          <p:cNvPr id="12" name="Grafik 11">
            <a:extLst>
              <a:ext uri="{FF2B5EF4-FFF2-40B4-BE49-F238E27FC236}">
                <a16:creationId xmlns:a16="http://schemas.microsoft.com/office/drawing/2014/main" id="{E161A3A9-6D18-645D-6080-37B24EDFCDA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bwMode="black">
          <a:xfrm>
            <a:off x="201296" y="184149"/>
            <a:ext cx="1617979" cy="1134977"/>
          </a:xfrm>
          <a:prstGeom prst="rect">
            <a:avLst/>
          </a:prstGeom>
        </p:spPr>
      </p:pic>
    </p:spTree>
    <p:extLst>
      <p:ext uri="{BB962C8B-B14F-4D97-AF65-F5344CB8AC3E}">
        <p14:creationId xmlns:p14="http://schemas.microsoft.com/office/powerpoint/2010/main" val="1527190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sp>
        <p:nvSpPr>
          <p:cNvPr id="2" name="Title 1"/>
          <p:cNvSpPr>
            <a:spLocks noGrp="1"/>
          </p:cNvSpPr>
          <p:nvPr>
            <p:ph type="ctrTitle"/>
          </p:nvPr>
        </p:nvSpPr>
        <p:spPr>
          <a:xfrm>
            <a:off x="1201418" y="3981605"/>
            <a:ext cx="4900931" cy="914245"/>
          </a:xfrm>
        </p:spPr>
        <p:txBody>
          <a:bodyPr anchor="t"/>
          <a:lstStyle>
            <a:lvl1pPr algn="l">
              <a:lnSpc>
                <a:spcPts val="3600"/>
              </a:lnSpc>
              <a:defRPr sz="2800">
                <a:solidFill>
                  <a:schemeClr val="accent2"/>
                </a:solidFill>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6678293" y="4052094"/>
            <a:ext cx="2106930" cy="553244"/>
          </a:xfrm>
        </p:spPr>
        <p:txBody>
          <a:bodyPr anchor="t"/>
          <a:lstStyle>
            <a:lvl1pPr marL="0" indent="0" algn="l">
              <a:lnSpc>
                <a:spcPct val="100000"/>
              </a:lnSpc>
              <a:buNone/>
              <a:defRPr sz="1000">
                <a:solidFill>
                  <a:schemeClr val="accent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smtClean="0"/>
              <a:t>Formatvorlage des Untertitelmasters durch Klicken bearbeiten</a:t>
            </a:r>
            <a:endParaRPr lang="en-US" dirty="0"/>
          </a:p>
        </p:txBody>
      </p:sp>
      <p:sp>
        <p:nvSpPr>
          <p:cNvPr id="7" name="Datumsplatzhalter 6">
            <a:extLst>
              <a:ext uri="{FF2B5EF4-FFF2-40B4-BE49-F238E27FC236}">
                <a16:creationId xmlns:a16="http://schemas.microsoft.com/office/drawing/2014/main" id="{11ED0C25-69AC-B90F-669C-BC25BDF3B815}"/>
              </a:ext>
            </a:extLst>
          </p:cNvPr>
          <p:cNvSpPr>
            <a:spLocks noGrp="1"/>
          </p:cNvSpPr>
          <p:nvPr>
            <p:ph type="dt" sz="half" idx="10"/>
          </p:nvPr>
        </p:nvSpPr>
        <p:spPr>
          <a:xfrm>
            <a:off x="6678293" y="4669630"/>
            <a:ext cx="2106932" cy="238125"/>
          </a:xfrm>
        </p:spPr>
        <p:txBody>
          <a:bodyPr/>
          <a:lstStyle>
            <a:lvl1pPr>
              <a:defRPr sz="1000">
                <a:solidFill>
                  <a:schemeClr val="accent2"/>
                </a:solidFill>
              </a:defRPr>
            </a:lvl1pPr>
          </a:lstStyle>
          <a:p>
            <a:r>
              <a:rPr lang="de-DE" smtClean="0"/>
              <a:t>September 2024</a:t>
            </a:r>
            <a:endParaRPr lang="de-DE" dirty="0"/>
          </a:p>
        </p:txBody>
      </p:sp>
      <p:pic>
        <p:nvPicPr>
          <p:cNvPr id="12" name="Grafik 11">
            <a:extLst>
              <a:ext uri="{FF2B5EF4-FFF2-40B4-BE49-F238E27FC236}">
                <a16:creationId xmlns:a16="http://schemas.microsoft.com/office/drawing/2014/main" id="{E161A3A9-6D18-645D-6080-37B24EDFCDA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bwMode="black">
          <a:xfrm>
            <a:off x="201296" y="184149"/>
            <a:ext cx="1617979" cy="1134977"/>
          </a:xfrm>
          <a:prstGeom prst="rect">
            <a:avLst/>
          </a:prstGeom>
        </p:spPr>
      </p:pic>
      <p:sp>
        <p:nvSpPr>
          <p:cNvPr id="5" name="Bildplatzhalter 9">
            <a:extLst>
              <a:ext uri="{FF2B5EF4-FFF2-40B4-BE49-F238E27FC236}">
                <a16:creationId xmlns:a16="http://schemas.microsoft.com/office/drawing/2014/main" id="{E78EE4E3-4348-69ED-A66B-9DBC80CA7BC6}"/>
              </a:ext>
            </a:extLst>
          </p:cNvPr>
          <p:cNvSpPr>
            <a:spLocks noGrp="1"/>
          </p:cNvSpPr>
          <p:nvPr>
            <p:ph type="pic" sz="quarter" idx="13"/>
          </p:nvPr>
        </p:nvSpPr>
        <p:spPr>
          <a:xfrm>
            <a:off x="2463591" y="-1"/>
            <a:ext cx="6680410" cy="3680271"/>
          </a:xfrm>
          <a:solidFill>
            <a:schemeClr val="bg1">
              <a:lumMod val="85000"/>
            </a:schemeClr>
          </a:solidFill>
        </p:spPr>
        <p:txBody>
          <a:bodyPr anchor="ctr"/>
          <a:lstStyle>
            <a:lvl1pPr marL="0" indent="0" algn="ctr">
              <a:buNone/>
              <a:defRPr/>
            </a:lvl1pPr>
          </a:lstStyle>
          <a:p>
            <a:r>
              <a:rPr lang="de-DE" smtClean="0"/>
              <a:t>Bild durch Klicken auf Symbol hinzufügen</a:t>
            </a:r>
            <a:endParaRPr lang="de-DE"/>
          </a:p>
        </p:txBody>
      </p:sp>
    </p:spTree>
    <p:extLst>
      <p:ext uri="{BB962C8B-B14F-4D97-AF65-F5344CB8AC3E}">
        <p14:creationId xmlns:p14="http://schemas.microsoft.com/office/powerpoint/2010/main" val="643907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a:xfrm>
            <a:off x="358775" y="1455737"/>
            <a:ext cx="7004050" cy="3060701"/>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umsplatzhalter 6">
            <a:extLst>
              <a:ext uri="{FF2B5EF4-FFF2-40B4-BE49-F238E27FC236}">
                <a16:creationId xmlns:a16="http://schemas.microsoft.com/office/drawing/2014/main" id="{769E6F2D-12A0-0651-39F7-704B821B281C}"/>
              </a:ext>
            </a:extLst>
          </p:cNvPr>
          <p:cNvSpPr>
            <a:spLocks noGrp="1"/>
          </p:cNvSpPr>
          <p:nvPr>
            <p:ph type="dt" sz="half" idx="10"/>
          </p:nvPr>
        </p:nvSpPr>
        <p:spPr/>
        <p:txBody>
          <a:bodyPr/>
          <a:lstStyle/>
          <a:p>
            <a:r>
              <a:rPr lang="de-DE" smtClean="0"/>
              <a:t>September 2024</a:t>
            </a:r>
            <a:endParaRPr lang="de-DE" dirty="0"/>
          </a:p>
        </p:txBody>
      </p:sp>
      <p:sp>
        <p:nvSpPr>
          <p:cNvPr id="8" name="Fußzeilenplatzhalter 7">
            <a:extLst>
              <a:ext uri="{FF2B5EF4-FFF2-40B4-BE49-F238E27FC236}">
                <a16:creationId xmlns:a16="http://schemas.microsoft.com/office/drawing/2014/main" id="{CBA4854F-C7E5-223F-7955-DD4D4CD9C28B}"/>
              </a:ext>
            </a:extLst>
          </p:cNvPr>
          <p:cNvSpPr>
            <a:spLocks noGrp="1"/>
          </p:cNvSpPr>
          <p:nvPr>
            <p:ph type="ftr" sz="quarter" idx="11"/>
          </p:nvPr>
        </p:nvSpPr>
        <p:spPr/>
        <p:txBody>
          <a:bodyPr/>
          <a:lstStyle/>
          <a:p>
            <a:r>
              <a:rPr lang="de-DE" smtClean="0"/>
              <a:t>Einführung in das neue Kirchenvorstandsrecht | Dr. Heike Gassert</a:t>
            </a:r>
            <a:endParaRPr lang="de-DE" dirty="0"/>
          </a:p>
        </p:txBody>
      </p:sp>
      <p:sp>
        <p:nvSpPr>
          <p:cNvPr id="9" name="Foliennummernplatzhalter 8">
            <a:extLst>
              <a:ext uri="{FF2B5EF4-FFF2-40B4-BE49-F238E27FC236}">
                <a16:creationId xmlns:a16="http://schemas.microsoft.com/office/drawing/2014/main" id="{7FADFC26-4D46-24D5-7FDD-2DAE8B414341}"/>
              </a:ext>
            </a:extLst>
          </p:cNvPr>
          <p:cNvSpPr>
            <a:spLocks noGrp="1"/>
          </p:cNvSpPr>
          <p:nvPr>
            <p:ph type="sldNum" sz="quarter" idx="12"/>
          </p:nvPr>
        </p:nvSpPr>
        <p:spPr/>
        <p:txBody>
          <a:bodyPr/>
          <a:lstStyle/>
          <a:p>
            <a:r>
              <a:rPr lang="de-DE"/>
              <a:t>Seite </a:t>
            </a:r>
            <a:fld id="{38A28510-C3DE-4336-9883-9FFB897FCE5D}" type="slidenum">
              <a:rPr lang="de-DE" smtClean="0"/>
              <a:pPr/>
              <a:t>‹Nr.›</a:t>
            </a:fld>
            <a:endParaRPr lang="de-DE" dirty="0"/>
          </a:p>
        </p:txBody>
      </p:sp>
    </p:spTree>
    <p:extLst>
      <p:ext uri="{BB962C8B-B14F-4D97-AF65-F5344CB8AC3E}">
        <p14:creationId xmlns:p14="http://schemas.microsoft.com/office/powerpoint/2010/main" val="2576207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2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a:xfrm>
            <a:off x="358775" y="1455737"/>
            <a:ext cx="4124325" cy="3060701"/>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umsplatzhalter 6">
            <a:extLst>
              <a:ext uri="{FF2B5EF4-FFF2-40B4-BE49-F238E27FC236}">
                <a16:creationId xmlns:a16="http://schemas.microsoft.com/office/drawing/2014/main" id="{769E6F2D-12A0-0651-39F7-704B821B281C}"/>
              </a:ext>
            </a:extLst>
          </p:cNvPr>
          <p:cNvSpPr>
            <a:spLocks noGrp="1"/>
          </p:cNvSpPr>
          <p:nvPr>
            <p:ph type="dt" sz="half" idx="10"/>
          </p:nvPr>
        </p:nvSpPr>
        <p:spPr/>
        <p:txBody>
          <a:bodyPr/>
          <a:lstStyle/>
          <a:p>
            <a:r>
              <a:rPr lang="de-DE" smtClean="0"/>
              <a:t>September 2024</a:t>
            </a:r>
            <a:endParaRPr lang="de-DE" dirty="0"/>
          </a:p>
        </p:txBody>
      </p:sp>
      <p:sp>
        <p:nvSpPr>
          <p:cNvPr id="8" name="Fußzeilenplatzhalter 7">
            <a:extLst>
              <a:ext uri="{FF2B5EF4-FFF2-40B4-BE49-F238E27FC236}">
                <a16:creationId xmlns:a16="http://schemas.microsoft.com/office/drawing/2014/main" id="{CBA4854F-C7E5-223F-7955-DD4D4CD9C28B}"/>
              </a:ext>
            </a:extLst>
          </p:cNvPr>
          <p:cNvSpPr>
            <a:spLocks noGrp="1"/>
          </p:cNvSpPr>
          <p:nvPr>
            <p:ph type="ftr" sz="quarter" idx="11"/>
          </p:nvPr>
        </p:nvSpPr>
        <p:spPr/>
        <p:txBody>
          <a:bodyPr/>
          <a:lstStyle/>
          <a:p>
            <a:r>
              <a:rPr lang="de-DE" smtClean="0"/>
              <a:t>Einführung in das neue Kirchenvorstandsrecht | Dr. Heike Gassert</a:t>
            </a:r>
            <a:endParaRPr lang="de-DE" dirty="0"/>
          </a:p>
        </p:txBody>
      </p:sp>
      <p:sp>
        <p:nvSpPr>
          <p:cNvPr id="9" name="Foliennummernplatzhalter 8">
            <a:extLst>
              <a:ext uri="{FF2B5EF4-FFF2-40B4-BE49-F238E27FC236}">
                <a16:creationId xmlns:a16="http://schemas.microsoft.com/office/drawing/2014/main" id="{7FADFC26-4D46-24D5-7FDD-2DAE8B414341}"/>
              </a:ext>
            </a:extLst>
          </p:cNvPr>
          <p:cNvSpPr>
            <a:spLocks noGrp="1"/>
          </p:cNvSpPr>
          <p:nvPr>
            <p:ph type="sldNum" sz="quarter" idx="12"/>
          </p:nvPr>
        </p:nvSpPr>
        <p:spPr/>
        <p:txBody>
          <a:bodyPr/>
          <a:lstStyle/>
          <a:p>
            <a:r>
              <a:rPr lang="de-DE"/>
              <a:t>Seite </a:t>
            </a:r>
            <a:fld id="{38A28510-C3DE-4336-9883-9FFB897FCE5D}" type="slidenum">
              <a:rPr lang="de-DE" smtClean="0"/>
              <a:pPr/>
              <a:t>‹Nr.›</a:t>
            </a:fld>
            <a:endParaRPr lang="de-DE" dirty="0"/>
          </a:p>
        </p:txBody>
      </p:sp>
      <p:sp>
        <p:nvSpPr>
          <p:cNvPr id="4" name="Content Placeholder 2">
            <a:extLst>
              <a:ext uri="{FF2B5EF4-FFF2-40B4-BE49-F238E27FC236}">
                <a16:creationId xmlns:a16="http://schemas.microsoft.com/office/drawing/2014/main" id="{96B4BA80-AEF8-73DB-8E5D-F3EA9716DA23}"/>
              </a:ext>
            </a:extLst>
          </p:cNvPr>
          <p:cNvSpPr>
            <a:spLocks noGrp="1"/>
          </p:cNvSpPr>
          <p:nvPr>
            <p:ph idx="13"/>
          </p:nvPr>
        </p:nvSpPr>
        <p:spPr>
          <a:xfrm>
            <a:off x="4660902" y="1455737"/>
            <a:ext cx="4133847" cy="3060701"/>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Tree>
    <p:extLst>
      <p:ext uri="{BB962C8B-B14F-4D97-AF65-F5344CB8AC3E}">
        <p14:creationId xmlns:p14="http://schemas.microsoft.com/office/powerpoint/2010/main" val="3276496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Inhalt und Bild">
    <p:spTree>
      <p:nvGrpSpPr>
        <p:cNvPr id="1" name=""/>
        <p:cNvGrpSpPr/>
        <p:nvPr/>
      </p:nvGrpSpPr>
      <p:grpSpPr>
        <a:xfrm>
          <a:off x="0" y="0"/>
          <a:ext cx="0" cy="0"/>
          <a:chOff x="0" y="0"/>
          <a:chExt cx="0" cy="0"/>
        </a:xfrm>
      </p:grpSpPr>
      <p:sp>
        <p:nvSpPr>
          <p:cNvPr id="2" name="Title 1"/>
          <p:cNvSpPr>
            <a:spLocks noGrp="1"/>
          </p:cNvSpPr>
          <p:nvPr>
            <p:ph type="title"/>
          </p:nvPr>
        </p:nvSpPr>
        <p:spPr>
          <a:xfrm>
            <a:off x="358775" y="355600"/>
            <a:ext cx="4124325" cy="740169"/>
          </a:xfrm>
        </p:spPr>
        <p:txBody>
          <a:bodyPr/>
          <a:lstStyle/>
          <a:p>
            <a:r>
              <a:rPr lang="de-DE" smtClean="0"/>
              <a:t>Titelmasterformat durch Klicken bearbeiten</a:t>
            </a:r>
            <a:endParaRPr lang="en-US" dirty="0"/>
          </a:p>
        </p:txBody>
      </p:sp>
      <p:sp>
        <p:nvSpPr>
          <p:cNvPr id="3" name="Content Placeholder 2"/>
          <p:cNvSpPr>
            <a:spLocks noGrp="1"/>
          </p:cNvSpPr>
          <p:nvPr>
            <p:ph idx="1"/>
          </p:nvPr>
        </p:nvSpPr>
        <p:spPr>
          <a:xfrm>
            <a:off x="358775" y="1455737"/>
            <a:ext cx="4124325" cy="3060701"/>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umsplatzhalter 6">
            <a:extLst>
              <a:ext uri="{FF2B5EF4-FFF2-40B4-BE49-F238E27FC236}">
                <a16:creationId xmlns:a16="http://schemas.microsoft.com/office/drawing/2014/main" id="{769E6F2D-12A0-0651-39F7-704B821B281C}"/>
              </a:ext>
            </a:extLst>
          </p:cNvPr>
          <p:cNvSpPr>
            <a:spLocks noGrp="1"/>
          </p:cNvSpPr>
          <p:nvPr>
            <p:ph type="dt" sz="half" idx="10"/>
          </p:nvPr>
        </p:nvSpPr>
        <p:spPr/>
        <p:txBody>
          <a:bodyPr/>
          <a:lstStyle/>
          <a:p>
            <a:r>
              <a:rPr lang="de-DE" smtClean="0"/>
              <a:t>September 2024</a:t>
            </a:r>
            <a:endParaRPr lang="de-DE" dirty="0"/>
          </a:p>
        </p:txBody>
      </p:sp>
      <p:sp>
        <p:nvSpPr>
          <p:cNvPr id="8" name="Fußzeilenplatzhalter 7">
            <a:extLst>
              <a:ext uri="{FF2B5EF4-FFF2-40B4-BE49-F238E27FC236}">
                <a16:creationId xmlns:a16="http://schemas.microsoft.com/office/drawing/2014/main" id="{CBA4854F-C7E5-223F-7955-DD4D4CD9C28B}"/>
              </a:ext>
            </a:extLst>
          </p:cNvPr>
          <p:cNvSpPr>
            <a:spLocks noGrp="1"/>
          </p:cNvSpPr>
          <p:nvPr>
            <p:ph type="ftr" sz="quarter" idx="11"/>
          </p:nvPr>
        </p:nvSpPr>
        <p:spPr/>
        <p:txBody>
          <a:bodyPr/>
          <a:lstStyle/>
          <a:p>
            <a:r>
              <a:rPr lang="de-DE" smtClean="0"/>
              <a:t>Einführung in das neue Kirchenvorstandsrecht | Dr. Heike Gassert</a:t>
            </a:r>
            <a:endParaRPr lang="de-DE" dirty="0"/>
          </a:p>
        </p:txBody>
      </p:sp>
      <p:sp>
        <p:nvSpPr>
          <p:cNvPr id="9" name="Foliennummernplatzhalter 8">
            <a:extLst>
              <a:ext uri="{FF2B5EF4-FFF2-40B4-BE49-F238E27FC236}">
                <a16:creationId xmlns:a16="http://schemas.microsoft.com/office/drawing/2014/main" id="{7FADFC26-4D46-24D5-7FDD-2DAE8B414341}"/>
              </a:ext>
            </a:extLst>
          </p:cNvPr>
          <p:cNvSpPr>
            <a:spLocks noGrp="1"/>
          </p:cNvSpPr>
          <p:nvPr>
            <p:ph type="sldNum" sz="quarter" idx="12"/>
          </p:nvPr>
        </p:nvSpPr>
        <p:spPr/>
        <p:txBody>
          <a:bodyPr/>
          <a:lstStyle/>
          <a:p>
            <a:r>
              <a:rPr lang="de-DE"/>
              <a:t>Seite </a:t>
            </a:r>
            <a:fld id="{38A28510-C3DE-4336-9883-9FFB897FCE5D}" type="slidenum">
              <a:rPr lang="de-DE" smtClean="0"/>
              <a:pPr/>
              <a:t>‹Nr.›</a:t>
            </a:fld>
            <a:endParaRPr lang="de-DE" dirty="0"/>
          </a:p>
        </p:txBody>
      </p:sp>
      <p:sp>
        <p:nvSpPr>
          <p:cNvPr id="10" name="Bildplatzhalter 9">
            <a:extLst>
              <a:ext uri="{FF2B5EF4-FFF2-40B4-BE49-F238E27FC236}">
                <a16:creationId xmlns:a16="http://schemas.microsoft.com/office/drawing/2014/main" id="{D751A629-E2B9-9ED8-1378-06033002D788}"/>
              </a:ext>
            </a:extLst>
          </p:cNvPr>
          <p:cNvSpPr>
            <a:spLocks noGrp="1"/>
          </p:cNvSpPr>
          <p:nvPr>
            <p:ph type="pic" sz="quarter" idx="13"/>
          </p:nvPr>
        </p:nvSpPr>
        <p:spPr>
          <a:xfrm>
            <a:off x="4851400" y="0"/>
            <a:ext cx="4292600" cy="4516438"/>
          </a:xfrm>
          <a:solidFill>
            <a:schemeClr val="bg1">
              <a:lumMod val="85000"/>
            </a:schemeClr>
          </a:solidFill>
        </p:spPr>
        <p:txBody>
          <a:bodyPr anchor="ctr"/>
          <a:lstStyle>
            <a:lvl1pPr marL="0" indent="0" algn="ctr">
              <a:buNone/>
              <a:defRPr/>
            </a:lvl1pPr>
          </a:lstStyle>
          <a:p>
            <a:r>
              <a:rPr lang="de-DE" smtClean="0"/>
              <a:t>Bild durch Klicken auf Symbol hinzufügen</a:t>
            </a:r>
            <a:endParaRPr lang="de-DE"/>
          </a:p>
        </p:txBody>
      </p:sp>
    </p:spTree>
    <p:extLst>
      <p:ext uri="{BB962C8B-B14F-4D97-AF65-F5344CB8AC3E}">
        <p14:creationId xmlns:p14="http://schemas.microsoft.com/office/powerpoint/2010/main" val="555948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und Inhalt (schmal, link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a:xfrm>
            <a:off x="358775" y="1455737"/>
            <a:ext cx="2682875" cy="3060701"/>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umsplatzhalter 6">
            <a:extLst>
              <a:ext uri="{FF2B5EF4-FFF2-40B4-BE49-F238E27FC236}">
                <a16:creationId xmlns:a16="http://schemas.microsoft.com/office/drawing/2014/main" id="{769E6F2D-12A0-0651-39F7-704B821B281C}"/>
              </a:ext>
            </a:extLst>
          </p:cNvPr>
          <p:cNvSpPr>
            <a:spLocks noGrp="1"/>
          </p:cNvSpPr>
          <p:nvPr>
            <p:ph type="dt" sz="half" idx="10"/>
          </p:nvPr>
        </p:nvSpPr>
        <p:spPr/>
        <p:txBody>
          <a:bodyPr/>
          <a:lstStyle/>
          <a:p>
            <a:r>
              <a:rPr lang="de-DE" smtClean="0"/>
              <a:t>September 2024</a:t>
            </a:r>
            <a:endParaRPr lang="de-DE" dirty="0"/>
          </a:p>
        </p:txBody>
      </p:sp>
      <p:sp>
        <p:nvSpPr>
          <p:cNvPr id="8" name="Fußzeilenplatzhalter 7">
            <a:extLst>
              <a:ext uri="{FF2B5EF4-FFF2-40B4-BE49-F238E27FC236}">
                <a16:creationId xmlns:a16="http://schemas.microsoft.com/office/drawing/2014/main" id="{CBA4854F-C7E5-223F-7955-DD4D4CD9C28B}"/>
              </a:ext>
            </a:extLst>
          </p:cNvPr>
          <p:cNvSpPr>
            <a:spLocks noGrp="1"/>
          </p:cNvSpPr>
          <p:nvPr>
            <p:ph type="ftr" sz="quarter" idx="11"/>
          </p:nvPr>
        </p:nvSpPr>
        <p:spPr/>
        <p:txBody>
          <a:bodyPr/>
          <a:lstStyle/>
          <a:p>
            <a:r>
              <a:rPr lang="de-DE" smtClean="0"/>
              <a:t>Einführung in das neue Kirchenvorstandsrecht | Dr. Heike Gassert</a:t>
            </a:r>
            <a:endParaRPr lang="de-DE" dirty="0"/>
          </a:p>
        </p:txBody>
      </p:sp>
      <p:sp>
        <p:nvSpPr>
          <p:cNvPr id="9" name="Foliennummernplatzhalter 8">
            <a:extLst>
              <a:ext uri="{FF2B5EF4-FFF2-40B4-BE49-F238E27FC236}">
                <a16:creationId xmlns:a16="http://schemas.microsoft.com/office/drawing/2014/main" id="{7FADFC26-4D46-24D5-7FDD-2DAE8B414341}"/>
              </a:ext>
            </a:extLst>
          </p:cNvPr>
          <p:cNvSpPr>
            <a:spLocks noGrp="1"/>
          </p:cNvSpPr>
          <p:nvPr>
            <p:ph type="sldNum" sz="quarter" idx="12"/>
          </p:nvPr>
        </p:nvSpPr>
        <p:spPr/>
        <p:txBody>
          <a:bodyPr/>
          <a:lstStyle/>
          <a:p>
            <a:r>
              <a:rPr lang="de-DE"/>
              <a:t>Seite </a:t>
            </a:r>
            <a:fld id="{38A28510-C3DE-4336-9883-9FFB897FCE5D}" type="slidenum">
              <a:rPr lang="de-DE" smtClean="0"/>
              <a:pPr/>
              <a:t>‹Nr.›</a:t>
            </a:fld>
            <a:endParaRPr lang="de-DE" dirty="0"/>
          </a:p>
        </p:txBody>
      </p:sp>
    </p:spTree>
    <p:extLst>
      <p:ext uri="{BB962C8B-B14F-4D97-AF65-F5344CB8AC3E}">
        <p14:creationId xmlns:p14="http://schemas.microsoft.com/office/powerpoint/2010/main" val="3783636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und Inhalt (schmal, rech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a:xfrm>
            <a:off x="6102350" y="1455737"/>
            <a:ext cx="2682875" cy="3060701"/>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umsplatzhalter 6">
            <a:extLst>
              <a:ext uri="{FF2B5EF4-FFF2-40B4-BE49-F238E27FC236}">
                <a16:creationId xmlns:a16="http://schemas.microsoft.com/office/drawing/2014/main" id="{769E6F2D-12A0-0651-39F7-704B821B281C}"/>
              </a:ext>
            </a:extLst>
          </p:cNvPr>
          <p:cNvSpPr>
            <a:spLocks noGrp="1"/>
          </p:cNvSpPr>
          <p:nvPr>
            <p:ph type="dt" sz="half" idx="10"/>
          </p:nvPr>
        </p:nvSpPr>
        <p:spPr/>
        <p:txBody>
          <a:bodyPr/>
          <a:lstStyle/>
          <a:p>
            <a:r>
              <a:rPr lang="de-DE" smtClean="0"/>
              <a:t>September 2024</a:t>
            </a:r>
            <a:endParaRPr lang="de-DE" dirty="0"/>
          </a:p>
        </p:txBody>
      </p:sp>
      <p:sp>
        <p:nvSpPr>
          <p:cNvPr id="8" name="Fußzeilenplatzhalter 7">
            <a:extLst>
              <a:ext uri="{FF2B5EF4-FFF2-40B4-BE49-F238E27FC236}">
                <a16:creationId xmlns:a16="http://schemas.microsoft.com/office/drawing/2014/main" id="{CBA4854F-C7E5-223F-7955-DD4D4CD9C28B}"/>
              </a:ext>
            </a:extLst>
          </p:cNvPr>
          <p:cNvSpPr>
            <a:spLocks noGrp="1"/>
          </p:cNvSpPr>
          <p:nvPr>
            <p:ph type="ftr" sz="quarter" idx="11"/>
          </p:nvPr>
        </p:nvSpPr>
        <p:spPr/>
        <p:txBody>
          <a:bodyPr/>
          <a:lstStyle/>
          <a:p>
            <a:r>
              <a:rPr lang="de-DE" smtClean="0"/>
              <a:t>Einführung in das neue Kirchenvorstandsrecht | Dr. Heike Gassert</a:t>
            </a:r>
            <a:endParaRPr lang="de-DE" dirty="0"/>
          </a:p>
        </p:txBody>
      </p:sp>
      <p:sp>
        <p:nvSpPr>
          <p:cNvPr id="9" name="Foliennummernplatzhalter 8">
            <a:extLst>
              <a:ext uri="{FF2B5EF4-FFF2-40B4-BE49-F238E27FC236}">
                <a16:creationId xmlns:a16="http://schemas.microsoft.com/office/drawing/2014/main" id="{7FADFC26-4D46-24D5-7FDD-2DAE8B414341}"/>
              </a:ext>
            </a:extLst>
          </p:cNvPr>
          <p:cNvSpPr>
            <a:spLocks noGrp="1"/>
          </p:cNvSpPr>
          <p:nvPr>
            <p:ph type="sldNum" sz="quarter" idx="12"/>
          </p:nvPr>
        </p:nvSpPr>
        <p:spPr/>
        <p:txBody>
          <a:bodyPr/>
          <a:lstStyle/>
          <a:p>
            <a:r>
              <a:rPr lang="de-DE"/>
              <a:t>Seite </a:t>
            </a:r>
            <a:fld id="{38A28510-C3DE-4336-9883-9FFB897FCE5D}" type="slidenum">
              <a:rPr lang="de-DE" smtClean="0"/>
              <a:pPr/>
              <a:t>‹Nr.›</a:t>
            </a:fld>
            <a:endParaRPr lang="de-DE" dirty="0"/>
          </a:p>
        </p:txBody>
      </p:sp>
    </p:spTree>
    <p:extLst>
      <p:ext uri="{BB962C8B-B14F-4D97-AF65-F5344CB8AC3E}">
        <p14:creationId xmlns:p14="http://schemas.microsoft.com/office/powerpoint/2010/main" val="2692160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6" name="Datumsplatzhalter 5">
            <a:extLst>
              <a:ext uri="{FF2B5EF4-FFF2-40B4-BE49-F238E27FC236}">
                <a16:creationId xmlns:a16="http://schemas.microsoft.com/office/drawing/2014/main" id="{7DE4AE4B-CB4B-4D19-F6B2-5B130F05AB60}"/>
              </a:ext>
            </a:extLst>
          </p:cNvPr>
          <p:cNvSpPr>
            <a:spLocks noGrp="1"/>
          </p:cNvSpPr>
          <p:nvPr>
            <p:ph type="dt" sz="half" idx="10"/>
          </p:nvPr>
        </p:nvSpPr>
        <p:spPr/>
        <p:txBody>
          <a:bodyPr/>
          <a:lstStyle/>
          <a:p>
            <a:r>
              <a:rPr lang="de-DE" smtClean="0"/>
              <a:t>September 2024</a:t>
            </a:r>
            <a:endParaRPr lang="de-DE" dirty="0"/>
          </a:p>
        </p:txBody>
      </p:sp>
      <p:sp>
        <p:nvSpPr>
          <p:cNvPr id="7" name="Fußzeilenplatzhalter 6">
            <a:extLst>
              <a:ext uri="{FF2B5EF4-FFF2-40B4-BE49-F238E27FC236}">
                <a16:creationId xmlns:a16="http://schemas.microsoft.com/office/drawing/2014/main" id="{F210613A-ABF9-4CC6-7E5B-963EFDC31AD2}"/>
              </a:ext>
            </a:extLst>
          </p:cNvPr>
          <p:cNvSpPr>
            <a:spLocks noGrp="1"/>
          </p:cNvSpPr>
          <p:nvPr>
            <p:ph type="ftr" sz="quarter" idx="11"/>
          </p:nvPr>
        </p:nvSpPr>
        <p:spPr/>
        <p:txBody>
          <a:bodyPr/>
          <a:lstStyle/>
          <a:p>
            <a:r>
              <a:rPr lang="de-DE" smtClean="0"/>
              <a:t>Einführung in das neue Kirchenvorstandsrecht | Dr. Heike Gassert</a:t>
            </a:r>
            <a:endParaRPr lang="de-DE" dirty="0"/>
          </a:p>
        </p:txBody>
      </p:sp>
      <p:sp>
        <p:nvSpPr>
          <p:cNvPr id="8" name="Foliennummernplatzhalter 7">
            <a:extLst>
              <a:ext uri="{FF2B5EF4-FFF2-40B4-BE49-F238E27FC236}">
                <a16:creationId xmlns:a16="http://schemas.microsoft.com/office/drawing/2014/main" id="{B62AD50C-D8B6-F259-1585-5B12182B504A}"/>
              </a:ext>
            </a:extLst>
          </p:cNvPr>
          <p:cNvSpPr>
            <a:spLocks noGrp="1"/>
          </p:cNvSpPr>
          <p:nvPr>
            <p:ph type="sldNum" sz="quarter" idx="12"/>
          </p:nvPr>
        </p:nvSpPr>
        <p:spPr/>
        <p:txBody>
          <a:bodyPr/>
          <a:lstStyle/>
          <a:p>
            <a:r>
              <a:rPr lang="de-DE"/>
              <a:t>Seite </a:t>
            </a:r>
            <a:fld id="{38A28510-C3DE-4336-9883-9FFB897FCE5D}" type="slidenum">
              <a:rPr lang="de-DE" smtClean="0"/>
              <a:pPr/>
              <a:t>‹Nr.›</a:t>
            </a:fld>
            <a:endParaRPr lang="de-DE" dirty="0"/>
          </a:p>
        </p:txBody>
      </p:sp>
    </p:spTree>
    <p:extLst>
      <p:ext uri="{BB962C8B-B14F-4D97-AF65-F5344CB8AC3E}">
        <p14:creationId xmlns:p14="http://schemas.microsoft.com/office/powerpoint/2010/main" val="1801597345"/>
      </p:ext>
    </p:extLst>
  </p:cSld>
  <p:clrMapOvr>
    <a:masterClrMapping/>
  </p:clrMapOvr>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5" name="Datumsplatzhalter 4">
            <a:extLst>
              <a:ext uri="{FF2B5EF4-FFF2-40B4-BE49-F238E27FC236}">
                <a16:creationId xmlns:a16="http://schemas.microsoft.com/office/drawing/2014/main" id="{64DF07B0-3628-D982-137D-E821C0F865E1}"/>
              </a:ext>
            </a:extLst>
          </p:cNvPr>
          <p:cNvSpPr>
            <a:spLocks noGrp="1"/>
          </p:cNvSpPr>
          <p:nvPr>
            <p:ph type="dt" sz="half" idx="10"/>
          </p:nvPr>
        </p:nvSpPr>
        <p:spPr/>
        <p:txBody>
          <a:bodyPr/>
          <a:lstStyle/>
          <a:p>
            <a:r>
              <a:rPr lang="de-DE" smtClean="0"/>
              <a:t>September 2024</a:t>
            </a:r>
            <a:endParaRPr lang="de-DE" dirty="0"/>
          </a:p>
        </p:txBody>
      </p:sp>
      <p:sp>
        <p:nvSpPr>
          <p:cNvPr id="6" name="Fußzeilenplatzhalter 5">
            <a:extLst>
              <a:ext uri="{FF2B5EF4-FFF2-40B4-BE49-F238E27FC236}">
                <a16:creationId xmlns:a16="http://schemas.microsoft.com/office/drawing/2014/main" id="{085FBB70-2720-75B9-DC7A-4E668018F4A7}"/>
              </a:ext>
            </a:extLst>
          </p:cNvPr>
          <p:cNvSpPr>
            <a:spLocks noGrp="1"/>
          </p:cNvSpPr>
          <p:nvPr>
            <p:ph type="ftr" sz="quarter" idx="11"/>
          </p:nvPr>
        </p:nvSpPr>
        <p:spPr/>
        <p:txBody>
          <a:bodyPr/>
          <a:lstStyle/>
          <a:p>
            <a:r>
              <a:rPr lang="de-DE" smtClean="0"/>
              <a:t>Einführung in das neue Kirchenvorstandsrecht | Dr. Heike Gassert</a:t>
            </a:r>
            <a:endParaRPr lang="de-DE" dirty="0"/>
          </a:p>
        </p:txBody>
      </p:sp>
      <p:sp>
        <p:nvSpPr>
          <p:cNvPr id="7" name="Foliennummernplatzhalter 6">
            <a:extLst>
              <a:ext uri="{FF2B5EF4-FFF2-40B4-BE49-F238E27FC236}">
                <a16:creationId xmlns:a16="http://schemas.microsoft.com/office/drawing/2014/main" id="{4FBA3F93-EB7E-ABC3-999D-C51504CCBD3A}"/>
              </a:ext>
            </a:extLst>
          </p:cNvPr>
          <p:cNvSpPr>
            <a:spLocks noGrp="1"/>
          </p:cNvSpPr>
          <p:nvPr>
            <p:ph type="sldNum" sz="quarter" idx="12"/>
          </p:nvPr>
        </p:nvSpPr>
        <p:spPr/>
        <p:txBody>
          <a:bodyPr/>
          <a:lstStyle/>
          <a:p>
            <a:r>
              <a:rPr lang="de-DE"/>
              <a:t>Seite </a:t>
            </a:r>
            <a:fld id="{38A28510-C3DE-4336-9883-9FFB897FCE5D}" type="slidenum">
              <a:rPr lang="de-DE" smtClean="0"/>
              <a:pPr/>
              <a:t>‹Nr.›</a:t>
            </a:fld>
            <a:endParaRPr lang="de-DE" dirty="0"/>
          </a:p>
        </p:txBody>
      </p:sp>
    </p:spTree>
    <p:extLst>
      <p:ext uri="{BB962C8B-B14F-4D97-AF65-F5344CB8AC3E}">
        <p14:creationId xmlns:p14="http://schemas.microsoft.com/office/powerpoint/2010/main" val="3659991718"/>
      </p:ext>
    </p:extLst>
  </p:cSld>
  <p:clrMapOvr>
    <a:masterClrMapping/>
  </p:clrMapOvr>
  <p:extLst mod="1">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Ende (grü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8775" y="355600"/>
            <a:ext cx="7004049" cy="740169"/>
          </a:xfrm>
        </p:spPr>
        <p:txBody>
          <a:bodyPr/>
          <a:lstStyle>
            <a:lvl1pPr>
              <a:defRPr>
                <a:solidFill>
                  <a:schemeClr val="bg1"/>
                </a:solidFill>
              </a:defRPr>
            </a:lvl1pPr>
          </a:lstStyle>
          <a:p>
            <a:r>
              <a:rPr lang="de-DE" smtClean="0"/>
              <a:t>Titelmasterformat durch Klicken bearbeiten</a:t>
            </a:r>
            <a:endParaRPr lang="en-US" dirty="0"/>
          </a:p>
        </p:txBody>
      </p:sp>
      <p:pic>
        <p:nvPicPr>
          <p:cNvPr id="4" name="Grafik 3">
            <a:extLst>
              <a:ext uri="{FF2B5EF4-FFF2-40B4-BE49-F238E27FC236}">
                <a16:creationId xmlns:a16="http://schemas.microsoft.com/office/drawing/2014/main" id="{267909C9-30AE-10FE-9767-C4270E5D7478}"/>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379573" y="222466"/>
            <a:ext cx="564401" cy="654705"/>
          </a:xfrm>
          <a:prstGeom prst="rect">
            <a:avLst/>
          </a:prstGeom>
        </p:spPr>
      </p:pic>
      <p:sp>
        <p:nvSpPr>
          <p:cNvPr id="9" name="Textplatzhalter 8">
            <a:extLst>
              <a:ext uri="{FF2B5EF4-FFF2-40B4-BE49-F238E27FC236}">
                <a16:creationId xmlns:a16="http://schemas.microsoft.com/office/drawing/2014/main" id="{CA0ABA40-A1F9-A61F-2A3C-FD88F3115C30}"/>
              </a:ext>
            </a:extLst>
          </p:cNvPr>
          <p:cNvSpPr>
            <a:spLocks noGrp="1"/>
          </p:cNvSpPr>
          <p:nvPr>
            <p:ph type="body" sz="quarter" idx="10"/>
          </p:nvPr>
        </p:nvSpPr>
        <p:spPr>
          <a:xfrm>
            <a:off x="358774" y="1455738"/>
            <a:ext cx="4124325" cy="3357563"/>
          </a:xfrm>
        </p:spPr>
        <p:txBody>
          <a:bodyPr anchor="b"/>
          <a:lstStyle>
            <a:lvl1pPr marL="0" indent="0">
              <a:lnSpc>
                <a:spcPct val="100000"/>
              </a:lnSpc>
              <a:buNone/>
              <a:defRPr sz="1000">
                <a:solidFill>
                  <a:schemeClr val="bg1"/>
                </a:solidFill>
              </a:defRPr>
            </a:lvl1pPr>
          </a:lstStyle>
          <a:p>
            <a:pPr lvl="0"/>
            <a:r>
              <a:rPr lang="de-DE" smtClean="0"/>
              <a:t>Formatvorlagen des Textmasters bearbeiten</a:t>
            </a:r>
          </a:p>
        </p:txBody>
      </p:sp>
    </p:spTree>
    <p:extLst>
      <p:ext uri="{BB962C8B-B14F-4D97-AF65-F5344CB8AC3E}">
        <p14:creationId xmlns:p14="http://schemas.microsoft.com/office/powerpoint/2010/main" val="201244799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Ende (go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8775" y="355600"/>
            <a:ext cx="7004049" cy="740169"/>
          </a:xfrm>
        </p:spPr>
        <p:txBody>
          <a:bodyPr/>
          <a:lstStyle>
            <a:lvl1pPr>
              <a:defRPr>
                <a:solidFill>
                  <a:schemeClr val="bg1"/>
                </a:solidFill>
              </a:defRPr>
            </a:lvl1pPr>
          </a:lstStyle>
          <a:p>
            <a:r>
              <a:rPr lang="de-DE" smtClean="0"/>
              <a:t>Titelmasterformat durch Klicken bearbeiten</a:t>
            </a:r>
            <a:endParaRPr lang="en-US" dirty="0"/>
          </a:p>
        </p:txBody>
      </p:sp>
      <p:pic>
        <p:nvPicPr>
          <p:cNvPr id="4" name="Grafik 3">
            <a:extLst>
              <a:ext uri="{FF2B5EF4-FFF2-40B4-BE49-F238E27FC236}">
                <a16:creationId xmlns:a16="http://schemas.microsoft.com/office/drawing/2014/main" id="{267909C9-30AE-10FE-9767-C4270E5D7478}"/>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379573" y="222466"/>
            <a:ext cx="564401" cy="654705"/>
          </a:xfrm>
          <a:prstGeom prst="rect">
            <a:avLst/>
          </a:prstGeom>
        </p:spPr>
      </p:pic>
      <p:sp>
        <p:nvSpPr>
          <p:cNvPr id="9" name="Textplatzhalter 8">
            <a:extLst>
              <a:ext uri="{FF2B5EF4-FFF2-40B4-BE49-F238E27FC236}">
                <a16:creationId xmlns:a16="http://schemas.microsoft.com/office/drawing/2014/main" id="{CA0ABA40-A1F9-A61F-2A3C-FD88F3115C30}"/>
              </a:ext>
            </a:extLst>
          </p:cNvPr>
          <p:cNvSpPr>
            <a:spLocks noGrp="1"/>
          </p:cNvSpPr>
          <p:nvPr>
            <p:ph type="body" sz="quarter" idx="10"/>
          </p:nvPr>
        </p:nvSpPr>
        <p:spPr>
          <a:xfrm>
            <a:off x="358774" y="1455738"/>
            <a:ext cx="4124325" cy="3357563"/>
          </a:xfrm>
        </p:spPr>
        <p:txBody>
          <a:bodyPr anchor="b"/>
          <a:lstStyle>
            <a:lvl1pPr marL="0" indent="0">
              <a:lnSpc>
                <a:spcPct val="100000"/>
              </a:lnSpc>
              <a:buNone/>
              <a:defRPr sz="1000">
                <a:solidFill>
                  <a:schemeClr val="bg1"/>
                </a:solidFill>
              </a:defRPr>
            </a:lvl1pPr>
          </a:lstStyle>
          <a:p>
            <a:pPr lvl="0"/>
            <a:r>
              <a:rPr lang="de-DE" smtClean="0"/>
              <a:t>Formatvorlagen des Textmasters bearbeiten</a:t>
            </a:r>
          </a:p>
        </p:txBody>
      </p:sp>
    </p:spTree>
    <p:extLst>
      <p:ext uri="{BB962C8B-B14F-4D97-AF65-F5344CB8AC3E}">
        <p14:creationId xmlns:p14="http://schemas.microsoft.com/office/powerpoint/2010/main" val="2435072473"/>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nde (violett)">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8775" y="355600"/>
            <a:ext cx="7004049" cy="740169"/>
          </a:xfrm>
        </p:spPr>
        <p:txBody>
          <a:bodyPr/>
          <a:lstStyle>
            <a:lvl1pPr>
              <a:defRPr>
                <a:solidFill>
                  <a:schemeClr val="bg1"/>
                </a:solidFill>
              </a:defRPr>
            </a:lvl1pPr>
          </a:lstStyle>
          <a:p>
            <a:r>
              <a:rPr lang="de-DE" smtClean="0"/>
              <a:t>Titelmasterformat durch Klicken bearbeiten</a:t>
            </a:r>
            <a:endParaRPr lang="en-US" dirty="0"/>
          </a:p>
        </p:txBody>
      </p:sp>
      <p:pic>
        <p:nvPicPr>
          <p:cNvPr id="4" name="Grafik 3">
            <a:extLst>
              <a:ext uri="{FF2B5EF4-FFF2-40B4-BE49-F238E27FC236}">
                <a16:creationId xmlns:a16="http://schemas.microsoft.com/office/drawing/2014/main" id="{267909C9-30AE-10FE-9767-C4270E5D7478}"/>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379573" y="222466"/>
            <a:ext cx="564401" cy="654705"/>
          </a:xfrm>
          <a:prstGeom prst="rect">
            <a:avLst/>
          </a:prstGeom>
        </p:spPr>
      </p:pic>
      <p:sp>
        <p:nvSpPr>
          <p:cNvPr id="9" name="Textplatzhalter 8">
            <a:extLst>
              <a:ext uri="{FF2B5EF4-FFF2-40B4-BE49-F238E27FC236}">
                <a16:creationId xmlns:a16="http://schemas.microsoft.com/office/drawing/2014/main" id="{CA0ABA40-A1F9-A61F-2A3C-FD88F3115C30}"/>
              </a:ext>
            </a:extLst>
          </p:cNvPr>
          <p:cNvSpPr>
            <a:spLocks noGrp="1"/>
          </p:cNvSpPr>
          <p:nvPr>
            <p:ph type="body" sz="quarter" idx="10"/>
          </p:nvPr>
        </p:nvSpPr>
        <p:spPr>
          <a:xfrm>
            <a:off x="358774" y="1455738"/>
            <a:ext cx="4124325" cy="3357563"/>
          </a:xfrm>
        </p:spPr>
        <p:txBody>
          <a:bodyPr anchor="b"/>
          <a:lstStyle>
            <a:lvl1pPr marL="0" indent="0">
              <a:lnSpc>
                <a:spcPct val="100000"/>
              </a:lnSpc>
              <a:buNone/>
              <a:defRPr sz="1000">
                <a:solidFill>
                  <a:schemeClr val="bg1"/>
                </a:solidFill>
              </a:defRPr>
            </a:lvl1pPr>
          </a:lstStyle>
          <a:p>
            <a:pPr lvl="0"/>
            <a:r>
              <a:rPr lang="de-DE" smtClean="0"/>
              <a:t>Formatvorlagen des Textmasters bearbeiten</a:t>
            </a:r>
          </a:p>
        </p:txBody>
      </p:sp>
    </p:spTree>
    <p:extLst>
      <p:ext uri="{BB962C8B-B14F-4D97-AF65-F5344CB8AC3E}">
        <p14:creationId xmlns:p14="http://schemas.microsoft.com/office/powerpoint/2010/main" val="38697447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Ende (rosa)">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8775" y="355600"/>
            <a:ext cx="7004049" cy="740169"/>
          </a:xfrm>
        </p:spPr>
        <p:txBody>
          <a:bodyPr/>
          <a:lstStyle>
            <a:lvl1pPr>
              <a:defRPr>
                <a:solidFill>
                  <a:schemeClr val="bg1"/>
                </a:solidFill>
              </a:defRPr>
            </a:lvl1pPr>
          </a:lstStyle>
          <a:p>
            <a:r>
              <a:rPr lang="de-DE" smtClean="0"/>
              <a:t>Titelmasterformat durch Klicken bearbeiten</a:t>
            </a:r>
            <a:endParaRPr lang="en-US" dirty="0"/>
          </a:p>
        </p:txBody>
      </p:sp>
      <p:pic>
        <p:nvPicPr>
          <p:cNvPr id="4" name="Grafik 3">
            <a:extLst>
              <a:ext uri="{FF2B5EF4-FFF2-40B4-BE49-F238E27FC236}">
                <a16:creationId xmlns:a16="http://schemas.microsoft.com/office/drawing/2014/main" id="{267909C9-30AE-10FE-9767-C4270E5D7478}"/>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379573" y="222466"/>
            <a:ext cx="564401" cy="654705"/>
          </a:xfrm>
          <a:prstGeom prst="rect">
            <a:avLst/>
          </a:prstGeom>
        </p:spPr>
      </p:pic>
      <p:sp>
        <p:nvSpPr>
          <p:cNvPr id="9" name="Textplatzhalter 8">
            <a:extLst>
              <a:ext uri="{FF2B5EF4-FFF2-40B4-BE49-F238E27FC236}">
                <a16:creationId xmlns:a16="http://schemas.microsoft.com/office/drawing/2014/main" id="{CA0ABA40-A1F9-A61F-2A3C-FD88F3115C30}"/>
              </a:ext>
            </a:extLst>
          </p:cNvPr>
          <p:cNvSpPr>
            <a:spLocks noGrp="1"/>
          </p:cNvSpPr>
          <p:nvPr>
            <p:ph type="body" sz="quarter" idx="10"/>
          </p:nvPr>
        </p:nvSpPr>
        <p:spPr>
          <a:xfrm>
            <a:off x="358774" y="1455738"/>
            <a:ext cx="4124325" cy="3357563"/>
          </a:xfrm>
        </p:spPr>
        <p:txBody>
          <a:bodyPr anchor="b"/>
          <a:lstStyle>
            <a:lvl1pPr marL="0" indent="0">
              <a:lnSpc>
                <a:spcPct val="100000"/>
              </a:lnSpc>
              <a:buNone/>
              <a:defRPr sz="1000">
                <a:solidFill>
                  <a:schemeClr val="bg1"/>
                </a:solidFill>
              </a:defRPr>
            </a:lvl1pPr>
          </a:lstStyle>
          <a:p>
            <a:pPr lvl="0"/>
            <a:r>
              <a:rPr lang="de-DE" smtClean="0"/>
              <a:t>Formatvorlagen des Textmasters bearbeiten</a:t>
            </a:r>
          </a:p>
        </p:txBody>
      </p:sp>
    </p:spTree>
    <p:extLst>
      <p:ext uri="{BB962C8B-B14F-4D97-AF65-F5344CB8AC3E}">
        <p14:creationId xmlns:p14="http://schemas.microsoft.com/office/powerpoint/2010/main" val="2066984228"/>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Ende (rot)">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8775" y="355600"/>
            <a:ext cx="7004049" cy="740169"/>
          </a:xfrm>
        </p:spPr>
        <p:txBody>
          <a:bodyPr/>
          <a:lstStyle>
            <a:lvl1pPr>
              <a:defRPr>
                <a:solidFill>
                  <a:schemeClr val="bg1"/>
                </a:solidFill>
              </a:defRPr>
            </a:lvl1pPr>
          </a:lstStyle>
          <a:p>
            <a:r>
              <a:rPr lang="de-DE" smtClean="0"/>
              <a:t>Titelmasterformat durch Klicken bearbeiten</a:t>
            </a:r>
            <a:endParaRPr lang="en-US" dirty="0"/>
          </a:p>
        </p:txBody>
      </p:sp>
      <p:pic>
        <p:nvPicPr>
          <p:cNvPr id="4" name="Grafik 3">
            <a:extLst>
              <a:ext uri="{FF2B5EF4-FFF2-40B4-BE49-F238E27FC236}">
                <a16:creationId xmlns:a16="http://schemas.microsoft.com/office/drawing/2014/main" id="{267909C9-30AE-10FE-9767-C4270E5D7478}"/>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379573" y="222466"/>
            <a:ext cx="564401" cy="654705"/>
          </a:xfrm>
          <a:prstGeom prst="rect">
            <a:avLst/>
          </a:prstGeom>
        </p:spPr>
      </p:pic>
      <p:sp>
        <p:nvSpPr>
          <p:cNvPr id="9" name="Textplatzhalter 8">
            <a:extLst>
              <a:ext uri="{FF2B5EF4-FFF2-40B4-BE49-F238E27FC236}">
                <a16:creationId xmlns:a16="http://schemas.microsoft.com/office/drawing/2014/main" id="{CA0ABA40-A1F9-A61F-2A3C-FD88F3115C30}"/>
              </a:ext>
            </a:extLst>
          </p:cNvPr>
          <p:cNvSpPr>
            <a:spLocks noGrp="1"/>
          </p:cNvSpPr>
          <p:nvPr>
            <p:ph type="body" sz="quarter" idx="10"/>
          </p:nvPr>
        </p:nvSpPr>
        <p:spPr>
          <a:xfrm>
            <a:off x="358774" y="1455738"/>
            <a:ext cx="4124325" cy="3357563"/>
          </a:xfrm>
        </p:spPr>
        <p:txBody>
          <a:bodyPr anchor="b"/>
          <a:lstStyle>
            <a:lvl1pPr marL="0" indent="0">
              <a:lnSpc>
                <a:spcPct val="100000"/>
              </a:lnSpc>
              <a:buNone/>
              <a:defRPr sz="1000">
                <a:solidFill>
                  <a:schemeClr val="bg1"/>
                </a:solidFill>
              </a:defRPr>
            </a:lvl1pPr>
          </a:lstStyle>
          <a:p>
            <a:pPr lvl="0"/>
            <a:r>
              <a:rPr lang="de-DE" smtClean="0"/>
              <a:t>Formatvorlagen des Textmasters bearbeiten</a:t>
            </a:r>
          </a:p>
        </p:txBody>
      </p:sp>
    </p:spTree>
    <p:extLst>
      <p:ext uri="{BB962C8B-B14F-4D97-AF65-F5344CB8AC3E}">
        <p14:creationId xmlns:p14="http://schemas.microsoft.com/office/powerpoint/2010/main" val="92783974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8775" y="355600"/>
            <a:ext cx="8426450" cy="740169"/>
          </a:xfrm>
          <a:prstGeom prst="rect">
            <a:avLst/>
          </a:prstGeom>
        </p:spPr>
        <p:txBody>
          <a:bodyPr vert="horz" lIns="0" tIns="0" rIns="0" bIns="0" rtlCol="0" anchor="t" anchorCtr="0">
            <a:noAutofit/>
          </a:bodyPr>
          <a:lstStyle/>
          <a:p>
            <a:r>
              <a:rPr lang="de-DE" dirty="0"/>
              <a:t>Mastertitelformat bearbeiten</a:t>
            </a:r>
            <a:endParaRPr lang="en-US" dirty="0"/>
          </a:p>
        </p:txBody>
      </p:sp>
      <p:sp>
        <p:nvSpPr>
          <p:cNvPr id="3" name="Text Placeholder 2"/>
          <p:cNvSpPr>
            <a:spLocks noGrp="1"/>
          </p:cNvSpPr>
          <p:nvPr>
            <p:ph type="body" idx="1"/>
          </p:nvPr>
        </p:nvSpPr>
        <p:spPr>
          <a:xfrm>
            <a:off x="358775" y="1455737"/>
            <a:ext cx="8426450" cy="3060701"/>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6102350" y="4813812"/>
            <a:ext cx="1260474" cy="144000"/>
          </a:xfrm>
          <a:prstGeom prst="rect">
            <a:avLst/>
          </a:prstGeom>
        </p:spPr>
        <p:txBody>
          <a:bodyPr vert="horz" lIns="0" tIns="0" rIns="0" bIns="0" rtlCol="0" anchor="t" anchorCtr="0">
            <a:noAutofit/>
          </a:bodyPr>
          <a:lstStyle>
            <a:lvl1pPr algn="l">
              <a:defRPr sz="700">
                <a:solidFill>
                  <a:schemeClr val="tx1"/>
                </a:solidFill>
              </a:defRPr>
            </a:lvl1pPr>
          </a:lstStyle>
          <a:p>
            <a:r>
              <a:rPr lang="de-DE" smtClean="0"/>
              <a:t>September 2024</a:t>
            </a:r>
            <a:endParaRPr lang="de-DE" dirty="0"/>
          </a:p>
        </p:txBody>
      </p:sp>
      <p:sp>
        <p:nvSpPr>
          <p:cNvPr id="5" name="Footer Placeholder 4"/>
          <p:cNvSpPr>
            <a:spLocks noGrp="1"/>
          </p:cNvSpPr>
          <p:nvPr>
            <p:ph type="ftr" sz="quarter" idx="3"/>
          </p:nvPr>
        </p:nvSpPr>
        <p:spPr>
          <a:xfrm>
            <a:off x="358775" y="4813812"/>
            <a:ext cx="5562600" cy="144000"/>
          </a:xfrm>
          <a:prstGeom prst="rect">
            <a:avLst/>
          </a:prstGeom>
        </p:spPr>
        <p:txBody>
          <a:bodyPr vert="horz" lIns="0" tIns="0" rIns="0" bIns="0" rtlCol="0" anchor="t" anchorCtr="0">
            <a:noAutofit/>
          </a:bodyPr>
          <a:lstStyle>
            <a:lvl1pPr algn="l">
              <a:defRPr sz="700">
                <a:solidFill>
                  <a:schemeClr val="tx1"/>
                </a:solidFill>
              </a:defRPr>
            </a:lvl1pPr>
          </a:lstStyle>
          <a:p>
            <a:r>
              <a:rPr lang="de-DE" smtClean="0"/>
              <a:t>Einführung in das neue Kirchenvorstandsrecht | Dr. Heike Gassert</a:t>
            </a:r>
            <a:endParaRPr lang="de-DE" dirty="0"/>
          </a:p>
        </p:txBody>
      </p:sp>
      <p:sp>
        <p:nvSpPr>
          <p:cNvPr id="6" name="Slide Number Placeholder 5"/>
          <p:cNvSpPr>
            <a:spLocks noGrp="1"/>
          </p:cNvSpPr>
          <p:nvPr>
            <p:ph type="sldNum" sz="quarter" idx="4"/>
          </p:nvPr>
        </p:nvSpPr>
        <p:spPr>
          <a:xfrm>
            <a:off x="7543800" y="4813812"/>
            <a:ext cx="971550" cy="144000"/>
          </a:xfrm>
          <a:prstGeom prst="rect">
            <a:avLst/>
          </a:prstGeom>
        </p:spPr>
        <p:txBody>
          <a:bodyPr vert="horz" lIns="0" tIns="0" rIns="0" bIns="0" rtlCol="0" anchor="t" anchorCtr="0">
            <a:noAutofit/>
          </a:bodyPr>
          <a:lstStyle>
            <a:lvl1pPr algn="l">
              <a:defRPr sz="700">
                <a:solidFill>
                  <a:schemeClr val="tx1"/>
                </a:solidFill>
              </a:defRPr>
            </a:lvl1pPr>
          </a:lstStyle>
          <a:p>
            <a:r>
              <a:rPr lang="de-DE" dirty="0"/>
              <a:t>Seite </a:t>
            </a:r>
            <a:fld id="{38A28510-C3DE-4336-9883-9FFB897FCE5D}" type="slidenum">
              <a:rPr lang="de-DE" smtClean="0"/>
              <a:pPr/>
              <a:t>‹Nr.›</a:t>
            </a:fld>
            <a:endParaRPr lang="de-DE" dirty="0"/>
          </a:p>
        </p:txBody>
      </p:sp>
      <p:pic>
        <p:nvPicPr>
          <p:cNvPr id="10" name="Grafik 9">
            <a:extLst>
              <a:ext uri="{FF2B5EF4-FFF2-40B4-BE49-F238E27FC236}">
                <a16:creationId xmlns:a16="http://schemas.microsoft.com/office/drawing/2014/main" id="{01D1BB3F-6AED-8D4A-7C65-FEB97F17F574}"/>
              </a:ext>
            </a:extLst>
          </p:cNvPr>
          <p:cNvPicPr>
            <a:picLocks noChangeAspect="1"/>
          </p:cNvPicPr>
          <p:nvPr userDrawn="1"/>
        </p:nvPicPr>
        <p:blipFill>
          <a:blip r:embed="rId20">
            <a:extLst>
              <a:ext uri="{96DAC541-7B7A-43D3-8B79-37D633B846F1}">
                <asvg:svgBlip xmlns:asvg="http://schemas.microsoft.com/office/drawing/2016/SVG/main" xmlns="" r:embed="rId21"/>
              </a:ext>
            </a:extLst>
          </a:blip>
          <a:stretch>
            <a:fillRect/>
          </a:stretch>
        </p:blipFill>
        <p:spPr>
          <a:xfrm>
            <a:off x="8591925" y="4667250"/>
            <a:ext cx="272300" cy="315868"/>
          </a:xfrm>
          <a:prstGeom prst="rect">
            <a:avLst/>
          </a:prstGeom>
        </p:spPr>
      </p:pic>
    </p:spTree>
    <p:extLst>
      <p:ext uri="{BB962C8B-B14F-4D97-AF65-F5344CB8AC3E}">
        <p14:creationId xmlns:p14="http://schemas.microsoft.com/office/powerpoint/2010/main" val="1164923830"/>
      </p:ext>
    </p:extLst>
  </p:cSld>
  <p:clrMap bg1="lt1" tx1="dk1" bg2="lt2" tx2="dk2" accent1="accent1" accent2="accent2" accent3="accent3" accent4="accent4" accent5="accent5" accent6="accent6" hlink="hlink" folHlink="folHlink"/>
  <p:sldLayoutIdLst>
    <p:sldLayoutId id="2147483661" r:id="rId1"/>
    <p:sldLayoutId id="2147483673" r:id="rId2"/>
    <p:sldLayoutId id="2147483674" r:id="rId3"/>
    <p:sldLayoutId id="2147483675" r:id="rId4"/>
    <p:sldLayoutId id="2147483676" r:id="rId5"/>
    <p:sldLayoutId id="2147483677" r:id="rId6"/>
    <p:sldLayoutId id="2147483662" r:id="rId7"/>
    <p:sldLayoutId id="2147483668" r:id="rId8"/>
    <p:sldLayoutId id="2147483669" r:id="rId9"/>
    <p:sldLayoutId id="2147483670" r:id="rId10"/>
    <p:sldLayoutId id="2147483671" r:id="rId11"/>
    <p:sldLayoutId id="2147483666" r:id="rId12"/>
    <p:sldLayoutId id="2147483667" r:id="rId13"/>
    <p:sldLayoutId id="2147483672" r:id="rId14"/>
    <p:sldLayoutId id="2147483678" r:id="rId15"/>
    <p:sldLayoutId id="2147483679" r:id="rId16"/>
    <p:sldLayoutId id="2147483680" r:id="rId17"/>
    <p:sldLayoutId id="2147483681" r:id="rId18"/>
  </p:sldLayoutIdLst>
  <p:hf hdr="0"/>
  <p:txStyles>
    <p:titleStyle>
      <a:lvl1pPr algn="l" defTabSz="685800" rtl="0" eaLnBrk="1" latinLnBrk="0" hangingPunct="1">
        <a:lnSpc>
          <a:spcPct val="100000"/>
        </a:lnSpc>
        <a:spcBef>
          <a:spcPct val="0"/>
        </a:spcBef>
        <a:buNone/>
        <a:defRPr sz="2100" kern="1200">
          <a:solidFill>
            <a:schemeClr val="tx1"/>
          </a:solidFill>
          <a:latin typeface="+mj-lt"/>
          <a:ea typeface="+mj-ea"/>
          <a:cs typeface="+mj-cs"/>
        </a:defRPr>
      </a:lvl1pPr>
    </p:titleStyle>
    <p:bodyStyle>
      <a:lvl1pPr marL="180975" indent="-180975" algn="l" defTabSz="685800" rtl="0" eaLnBrk="1" latinLnBrk="0" hangingPunct="1">
        <a:lnSpc>
          <a:spcPct val="93000"/>
        </a:lnSpc>
        <a:spcBef>
          <a:spcPts val="0"/>
        </a:spcBef>
        <a:buFont typeface="Arial" panose="020B0604020202020204" pitchFamily="34" charset="0"/>
        <a:buChar char="•"/>
        <a:defRPr sz="1400" kern="1200">
          <a:solidFill>
            <a:schemeClr val="tx1"/>
          </a:solidFill>
          <a:latin typeface="+mn-lt"/>
          <a:ea typeface="+mn-ea"/>
          <a:cs typeface="+mn-cs"/>
        </a:defRPr>
      </a:lvl1pPr>
      <a:lvl2pPr marL="355600" indent="-174625" algn="l" defTabSz="685800" rtl="0" eaLnBrk="1" latinLnBrk="0" hangingPunct="1">
        <a:lnSpc>
          <a:spcPct val="93000"/>
        </a:lnSpc>
        <a:spcBef>
          <a:spcPts val="0"/>
        </a:spcBef>
        <a:buFont typeface="Arial" panose="020B0604020202020204" pitchFamily="34" charset="0"/>
        <a:buChar char="•"/>
        <a:defRPr sz="1400" kern="1200">
          <a:solidFill>
            <a:schemeClr val="tx1"/>
          </a:solidFill>
          <a:latin typeface="+mn-lt"/>
          <a:ea typeface="+mn-ea"/>
          <a:cs typeface="+mn-cs"/>
        </a:defRPr>
      </a:lvl2pPr>
      <a:lvl3pPr marL="536575" indent="-180975" algn="l" defTabSz="685800" rtl="0" eaLnBrk="1" latinLnBrk="0" hangingPunct="1">
        <a:lnSpc>
          <a:spcPct val="93000"/>
        </a:lnSpc>
        <a:spcBef>
          <a:spcPts val="0"/>
        </a:spcBef>
        <a:buFont typeface="Arial" panose="020B0604020202020204" pitchFamily="34" charset="0"/>
        <a:buChar char="•"/>
        <a:defRPr sz="1400" kern="1200">
          <a:solidFill>
            <a:schemeClr val="tx1"/>
          </a:solidFill>
          <a:latin typeface="+mn-lt"/>
          <a:ea typeface="+mn-ea"/>
          <a:cs typeface="+mn-cs"/>
        </a:defRPr>
      </a:lvl3pPr>
      <a:lvl4pPr marL="717550" indent="-180975" algn="l" defTabSz="685800" rtl="0" eaLnBrk="1" latinLnBrk="0" hangingPunct="1">
        <a:lnSpc>
          <a:spcPct val="93000"/>
        </a:lnSpc>
        <a:spcBef>
          <a:spcPts val="0"/>
        </a:spcBef>
        <a:buFont typeface="Arial" panose="020B0604020202020204" pitchFamily="34" charset="0"/>
        <a:buChar char="•"/>
        <a:defRPr sz="1400" kern="1200">
          <a:solidFill>
            <a:schemeClr val="tx1"/>
          </a:solidFill>
          <a:latin typeface="+mn-lt"/>
          <a:ea typeface="+mn-ea"/>
          <a:cs typeface="+mn-cs"/>
        </a:defRPr>
      </a:lvl4pPr>
      <a:lvl5pPr marL="898525" indent="-180975" algn="l" defTabSz="685800" rtl="0" eaLnBrk="1" latinLnBrk="0" hangingPunct="1">
        <a:lnSpc>
          <a:spcPct val="93000"/>
        </a:lnSpc>
        <a:spcBef>
          <a:spcPts val="0"/>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917" userDrawn="1">
          <p15:clr>
            <a:srgbClr val="F26B43"/>
          </p15:clr>
        </p15:guide>
        <p15:guide id="2" pos="2824" userDrawn="1">
          <p15:clr>
            <a:srgbClr val="F26B43"/>
          </p15:clr>
        </p15:guide>
        <p15:guide id="3" orient="horz" pos="224" userDrawn="1">
          <p15:clr>
            <a:srgbClr val="A4A3A4"/>
          </p15:clr>
        </p15:guide>
        <p15:guide id="4" orient="horz" pos="2845" userDrawn="1">
          <p15:clr>
            <a:srgbClr val="F26B43"/>
          </p15:clr>
        </p15:guide>
        <p15:guide id="5" orient="horz" pos="3084" userDrawn="1">
          <p15:clr>
            <a:srgbClr val="A4A3A4"/>
          </p15:clr>
        </p15:guide>
        <p15:guide id="6" pos="2030" userDrawn="1">
          <p15:clr>
            <a:srgbClr val="F26B43"/>
          </p15:clr>
        </p15:guide>
        <p15:guide id="7" pos="1916" userDrawn="1">
          <p15:clr>
            <a:srgbClr val="F26B43"/>
          </p15:clr>
        </p15:guide>
        <p15:guide id="8" pos="1122" userDrawn="1">
          <p15:clr>
            <a:srgbClr val="F26B43"/>
          </p15:clr>
        </p15:guide>
        <p15:guide id="9" pos="1010" userDrawn="1">
          <p15:clr>
            <a:srgbClr val="F26B43"/>
          </p15:clr>
        </p15:guide>
        <p15:guide id="10" pos="226" userDrawn="1">
          <p15:clr>
            <a:srgbClr val="F26B43"/>
          </p15:clr>
        </p15:guide>
        <p15:guide id="11" pos="5534" userDrawn="1">
          <p15:clr>
            <a:srgbClr val="F26B43"/>
          </p15:clr>
        </p15:guide>
        <p15:guide id="12" pos="2934" userDrawn="1">
          <p15:clr>
            <a:srgbClr val="F26B43"/>
          </p15:clr>
        </p15:guide>
        <p15:guide id="13" pos="3730" userDrawn="1">
          <p15:clr>
            <a:srgbClr val="F26B43"/>
          </p15:clr>
        </p15:guide>
        <p15:guide id="14" pos="3844" userDrawn="1">
          <p15:clr>
            <a:srgbClr val="F26B43"/>
          </p15:clr>
        </p15:guide>
        <p15:guide id="15" pos="4638" userDrawn="1">
          <p15:clr>
            <a:srgbClr val="F26B43"/>
          </p15:clr>
        </p15:guide>
        <p15:guide id="16" pos="475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4B0EE-8BD7-894A-1D9A-5025FAF20BE8}"/>
              </a:ext>
            </a:extLst>
          </p:cNvPr>
          <p:cNvSpPr>
            <a:spLocks noGrp="1"/>
          </p:cNvSpPr>
          <p:nvPr>
            <p:ph type="ctrTitle"/>
          </p:nvPr>
        </p:nvSpPr>
        <p:spPr>
          <a:xfrm>
            <a:off x="1081600" y="1554178"/>
            <a:ext cx="7583805" cy="1056592"/>
          </a:xfrm>
        </p:spPr>
        <p:txBody>
          <a:bodyPr/>
          <a:lstStyle/>
          <a:p>
            <a:pPr>
              <a:spcBef>
                <a:spcPts val="0"/>
              </a:spcBef>
              <a:spcAft>
                <a:spcPts val="1200"/>
              </a:spcAft>
            </a:pPr>
            <a:r>
              <a:rPr lang="de-DE" sz="3200" dirty="0" smtClean="0"/>
              <a:t>Einführung in das neue</a:t>
            </a:r>
            <a:br>
              <a:rPr lang="de-DE" sz="3200" dirty="0" smtClean="0"/>
            </a:br>
            <a:r>
              <a:rPr lang="de-DE" sz="3200" dirty="0" smtClean="0"/>
              <a:t>Kirchenvorstandsrecht</a:t>
            </a:r>
            <a:endParaRPr lang="de-DE" sz="2000" dirty="0"/>
          </a:p>
        </p:txBody>
      </p:sp>
      <p:sp>
        <p:nvSpPr>
          <p:cNvPr id="3" name="Untertitel 2">
            <a:extLst>
              <a:ext uri="{FF2B5EF4-FFF2-40B4-BE49-F238E27FC236}">
                <a16:creationId xmlns:a16="http://schemas.microsoft.com/office/drawing/2014/main" id="{C22BA35D-7E02-AC24-F019-25B16D4FF34D}"/>
              </a:ext>
            </a:extLst>
          </p:cNvPr>
          <p:cNvSpPr>
            <a:spLocks noGrp="1"/>
          </p:cNvSpPr>
          <p:nvPr>
            <p:ph type="subTitle" idx="1"/>
          </p:nvPr>
        </p:nvSpPr>
        <p:spPr>
          <a:xfrm>
            <a:off x="1201419" y="3628911"/>
            <a:ext cx="7583805" cy="869950"/>
          </a:xfrm>
        </p:spPr>
        <p:txBody>
          <a:bodyPr/>
          <a:lstStyle/>
          <a:p>
            <a:r>
              <a:rPr lang="de-DE" dirty="0" smtClean="0"/>
              <a:t>Dr. Heike Gassert, Justitiarin</a:t>
            </a:r>
            <a:endParaRPr lang="de-DE" dirty="0"/>
          </a:p>
        </p:txBody>
      </p:sp>
      <p:sp>
        <p:nvSpPr>
          <p:cNvPr id="4" name="Datumsplatzhalter 3">
            <a:extLst>
              <a:ext uri="{FF2B5EF4-FFF2-40B4-BE49-F238E27FC236}">
                <a16:creationId xmlns:a16="http://schemas.microsoft.com/office/drawing/2014/main" id="{054D7807-822C-1A18-CA2F-126669742D3F}"/>
              </a:ext>
            </a:extLst>
          </p:cNvPr>
          <p:cNvSpPr>
            <a:spLocks noGrp="1"/>
          </p:cNvSpPr>
          <p:nvPr>
            <p:ph type="dt" sz="half" idx="10"/>
          </p:nvPr>
        </p:nvSpPr>
        <p:spPr/>
        <p:txBody>
          <a:bodyPr/>
          <a:lstStyle/>
          <a:p>
            <a:r>
              <a:rPr lang="de-DE" dirty="0" smtClean="0"/>
              <a:t>Oktober 2024</a:t>
            </a:r>
            <a:endParaRPr lang="de-DE" dirty="0"/>
          </a:p>
        </p:txBody>
      </p:sp>
      <p:sp>
        <p:nvSpPr>
          <p:cNvPr id="5" name="Textfeld 4"/>
          <p:cNvSpPr txBox="1"/>
          <p:nvPr/>
        </p:nvSpPr>
        <p:spPr>
          <a:xfrm>
            <a:off x="1081600" y="2610770"/>
            <a:ext cx="5060646" cy="1077218"/>
          </a:xfrm>
          <a:prstGeom prst="rect">
            <a:avLst/>
          </a:prstGeom>
          <a:noFill/>
        </p:spPr>
        <p:txBody>
          <a:bodyPr wrap="square" rtlCol="0">
            <a:spAutoFit/>
          </a:bodyPr>
          <a:lstStyle/>
          <a:p>
            <a:r>
              <a:rPr lang="de-DE" sz="1600" dirty="0" smtClean="0">
                <a:solidFill>
                  <a:schemeClr val="bg1"/>
                </a:solidFill>
              </a:rPr>
              <a:t>Die Regelungen des neuen Kirchlichen Vermögensverwaltungsgesetzes (KVVG) sowie der darauf beruhenden Ausführungsbestimmungen für das Erzbistum Köln</a:t>
            </a:r>
          </a:p>
        </p:txBody>
      </p:sp>
    </p:spTree>
    <p:extLst>
      <p:ext uri="{BB962C8B-B14F-4D97-AF65-F5344CB8AC3E}">
        <p14:creationId xmlns:p14="http://schemas.microsoft.com/office/powerpoint/2010/main" val="1995014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dirty="0">
                <a:solidFill>
                  <a:schemeClr val="accent2"/>
                </a:solidFill>
              </a:rPr>
              <a:t>Der Weg zum neuen Kirchenvorstandsrecht</a:t>
            </a:r>
          </a:p>
        </p:txBody>
      </p:sp>
      <p:sp>
        <p:nvSpPr>
          <p:cNvPr id="3" name="Inhaltsplatzhalter 2"/>
          <p:cNvSpPr>
            <a:spLocks noGrp="1"/>
          </p:cNvSpPr>
          <p:nvPr>
            <p:ph idx="1"/>
          </p:nvPr>
        </p:nvSpPr>
        <p:spPr>
          <a:xfrm>
            <a:off x="358775" y="1326869"/>
            <a:ext cx="7227592" cy="3405675"/>
          </a:xfrm>
        </p:spPr>
        <p:txBody>
          <a:bodyPr/>
          <a:lstStyle/>
          <a:p>
            <a:pPr>
              <a:spcAft>
                <a:spcPts val="1200"/>
              </a:spcAft>
            </a:pPr>
            <a:r>
              <a:rPr lang="de-DE" sz="1000" dirty="0" smtClean="0">
                <a:latin typeface="Messina Sans Book" pitchFamily="2" charset="0"/>
                <a:cs typeface="Messina Sans Book" pitchFamily="2" charset="0"/>
              </a:rPr>
              <a:t>2016 Projektstart</a:t>
            </a:r>
          </a:p>
          <a:p>
            <a:pPr>
              <a:spcAft>
                <a:spcPts val="1200"/>
              </a:spcAft>
            </a:pPr>
            <a:r>
              <a:rPr lang="de-DE" sz="1000" dirty="0" smtClean="0">
                <a:latin typeface="Messina Sans Book" pitchFamily="2" charset="0"/>
                <a:cs typeface="Messina Sans Book" pitchFamily="2" charset="0"/>
              </a:rPr>
              <a:t>2022 umfassende Konsultationsphase</a:t>
            </a:r>
          </a:p>
          <a:p>
            <a:pPr>
              <a:spcAft>
                <a:spcPts val="1200"/>
              </a:spcAft>
            </a:pPr>
            <a:r>
              <a:rPr lang="de-DE" sz="1000" dirty="0" smtClean="0">
                <a:latin typeface="Messina Sans Book" pitchFamily="2" charset="0"/>
                <a:cs typeface="Messina Sans Book" pitchFamily="2" charset="0"/>
              </a:rPr>
              <a:t>Mai 2024 Erste Lesung im Landtag </a:t>
            </a:r>
          </a:p>
          <a:p>
            <a:pPr>
              <a:spcAft>
                <a:spcPts val="1200"/>
              </a:spcAft>
            </a:pPr>
            <a:r>
              <a:rPr lang="de-DE" sz="1000" dirty="0" smtClean="0">
                <a:latin typeface="Messina Sans Book" pitchFamily="2" charset="0"/>
                <a:cs typeface="Messina Sans Book" pitchFamily="2" charset="0"/>
              </a:rPr>
              <a:t>September 2024 Beratung Hauptausschuss des Landtags, Sachverständigenanhörung</a:t>
            </a:r>
          </a:p>
          <a:p>
            <a:pPr>
              <a:spcAft>
                <a:spcPts val="1200"/>
              </a:spcAft>
            </a:pPr>
            <a:r>
              <a:rPr lang="de-DE" sz="1000" dirty="0" smtClean="0">
                <a:latin typeface="Messina Sans Book" pitchFamily="2" charset="0"/>
                <a:cs typeface="Messina Sans Book" pitchFamily="2" charset="0"/>
              </a:rPr>
              <a:t>Oktober 2024 Zweite Lesung im Landtag</a:t>
            </a:r>
          </a:p>
          <a:p>
            <a:pPr>
              <a:spcAft>
                <a:spcPts val="1200"/>
              </a:spcAft>
            </a:pPr>
            <a:r>
              <a:rPr lang="de-DE" sz="1000" dirty="0" smtClean="0">
                <a:latin typeface="Messina Sans Book" pitchFamily="2" charset="0"/>
                <a:cs typeface="Messina Sans Book" pitchFamily="2" charset="0"/>
              </a:rPr>
              <a:t>Inkraftsetzung durch den Erzbischof zum 1. November 2024:</a:t>
            </a:r>
            <a:endParaRPr lang="de-DE" sz="1000" dirty="0">
              <a:latin typeface="Messina Sans Book" pitchFamily="2" charset="0"/>
              <a:cs typeface="Messina Sans Book" pitchFamily="2" charset="0"/>
            </a:endParaRPr>
          </a:p>
          <a:p>
            <a:pPr marL="447675" indent="0">
              <a:spcAft>
                <a:spcPts val="1200"/>
              </a:spcAft>
            </a:pPr>
            <a:r>
              <a:rPr lang="de-DE" sz="1000" dirty="0">
                <a:latin typeface="Messina Sans Book" pitchFamily="2" charset="0"/>
                <a:cs typeface="Messina Sans Book" pitchFamily="2" charset="0"/>
              </a:rPr>
              <a:t> </a:t>
            </a:r>
            <a:r>
              <a:rPr lang="de-DE" sz="1000" dirty="0" smtClean="0">
                <a:latin typeface="Messina Sans Book" pitchFamily="2" charset="0"/>
                <a:cs typeface="Messina Sans Book" pitchFamily="2" charset="0"/>
              </a:rPr>
              <a:t>Gesetz über die Verwaltung des katholischen Kirchenvermögens (KVVG)</a:t>
            </a:r>
          </a:p>
          <a:p>
            <a:pPr marL="447675" indent="0">
              <a:spcAft>
                <a:spcPts val="1200"/>
              </a:spcAft>
            </a:pPr>
            <a:r>
              <a:rPr lang="de-DE" sz="1000" dirty="0" smtClean="0">
                <a:latin typeface="Messina Sans Book" pitchFamily="2" charset="0"/>
                <a:cs typeface="Messina Sans Book" pitchFamily="2" charset="0"/>
              </a:rPr>
              <a:t>Wahlordnung</a:t>
            </a:r>
          </a:p>
          <a:p>
            <a:pPr marL="447675" indent="0">
              <a:spcAft>
                <a:spcPts val="1200"/>
              </a:spcAft>
            </a:pPr>
            <a:r>
              <a:rPr lang="de-DE" sz="1000" dirty="0" smtClean="0">
                <a:latin typeface="Messina Sans Book" pitchFamily="2" charset="0"/>
                <a:cs typeface="Messina Sans Book" pitchFamily="2" charset="0"/>
              </a:rPr>
              <a:t>Einführungsgesetz (EG) </a:t>
            </a:r>
            <a:r>
              <a:rPr lang="de-DE" sz="1000" dirty="0" smtClean="0">
                <a:latin typeface="Messina Sans Book" pitchFamily="2" charset="0"/>
                <a:cs typeface="Messina Sans Book" pitchFamily="2" charset="0"/>
              </a:rPr>
              <a:t>KVVG: Geschäftsanweisung; Überleitungsvorschriften</a:t>
            </a:r>
          </a:p>
          <a:p>
            <a:pPr marL="447675" indent="0">
              <a:spcAft>
                <a:spcPts val="1200"/>
              </a:spcAft>
            </a:pPr>
            <a:r>
              <a:rPr lang="de-DE" sz="1000" dirty="0" smtClean="0">
                <a:latin typeface="Messina Sans Book" pitchFamily="2" charset="0"/>
                <a:cs typeface="Messina Sans Book" pitchFamily="2" charset="0"/>
              </a:rPr>
              <a:t>Vereinbarung Land NRW - Bistümer</a:t>
            </a:r>
          </a:p>
          <a:p>
            <a:pPr marL="447675" indent="0">
              <a:spcAft>
                <a:spcPts val="1200"/>
              </a:spcAft>
            </a:pPr>
            <a:r>
              <a:rPr lang="de-DE" sz="1000" dirty="0" smtClean="0">
                <a:latin typeface="Messina Sans Book" pitchFamily="2" charset="0"/>
                <a:cs typeface="Messina Sans Book" pitchFamily="2" charset="0"/>
              </a:rPr>
              <a:t>Einführungsverordnung (EV) </a:t>
            </a:r>
            <a:r>
              <a:rPr lang="de-DE" sz="1000" dirty="0" smtClean="0">
                <a:latin typeface="Messina Sans Book" pitchFamily="2" charset="0"/>
                <a:cs typeface="Messina Sans Book" pitchFamily="2" charset="0"/>
              </a:rPr>
              <a:t>KVVG: Vorausgenehmigungen, Geschäfte der laufenden Verwaltung, Ausschüsse, Vermögensverwaltung</a:t>
            </a:r>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 </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2</a:t>
            </a:fld>
            <a:endParaRPr lang="de-DE" dirty="0"/>
          </a:p>
        </p:txBody>
      </p:sp>
    </p:spTree>
    <p:extLst>
      <p:ext uri="{BB962C8B-B14F-4D97-AF65-F5344CB8AC3E}">
        <p14:creationId xmlns:p14="http://schemas.microsoft.com/office/powerpoint/2010/main" val="1774806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dirty="0">
                <a:solidFill>
                  <a:schemeClr val="accent2"/>
                </a:solidFill>
              </a:rPr>
              <a:t>Aus Landesrecht wird nun Kirchenrecht</a:t>
            </a:r>
          </a:p>
        </p:txBody>
      </p:sp>
      <p:sp>
        <p:nvSpPr>
          <p:cNvPr id="3" name="Inhaltsplatzhalter 2"/>
          <p:cNvSpPr>
            <a:spLocks noGrp="1"/>
          </p:cNvSpPr>
          <p:nvPr>
            <p:ph idx="1"/>
          </p:nvPr>
        </p:nvSpPr>
        <p:spPr>
          <a:xfrm>
            <a:off x="358775" y="1424440"/>
            <a:ext cx="7227592" cy="3060701"/>
          </a:xfrm>
        </p:spPr>
        <p:txBody>
          <a:bodyPr/>
          <a:lstStyle/>
          <a:p>
            <a:pPr marL="0" indent="0">
              <a:spcAft>
                <a:spcPts val="1200"/>
              </a:spcAft>
              <a:buNone/>
            </a:pPr>
            <a:endParaRPr lang="de-DE" dirty="0" smtClean="0"/>
          </a:p>
          <a:p>
            <a:pPr marL="0" indent="0">
              <a:spcAft>
                <a:spcPts val="1200"/>
              </a:spcAft>
              <a:buNone/>
            </a:pPr>
            <a:r>
              <a:rPr lang="de-DE" dirty="0" smtClean="0"/>
              <a:t>Selbstbestimmungsrecht gem. Art. 140 GG </a:t>
            </a:r>
            <a:r>
              <a:rPr lang="de-DE" dirty="0" err="1" smtClean="0"/>
              <a:t>i.V.m</a:t>
            </a:r>
            <a:r>
              <a:rPr lang="de-DE" dirty="0" smtClean="0"/>
              <a:t>. Art. 137 Abs. 3 Satz 1 WRV:</a:t>
            </a:r>
          </a:p>
          <a:p>
            <a:pPr marL="0" indent="0">
              <a:spcAft>
                <a:spcPts val="1200"/>
              </a:spcAft>
              <a:buNone/>
            </a:pPr>
            <a:r>
              <a:rPr lang="de-DE" dirty="0" smtClean="0"/>
              <a:t> </a:t>
            </a:r>
            <a:r>
              <a:rPr lang="de-DE" i="1" dirty="0" smtClean="0"/>
              <a:t>„Jede Religionsgesellschaft ordnet und verwaltet ihre Angelegenheiten selbstständig innerhalb der Schranken des für alle geltenden Gesetzes.“</a:t>
            </a:r>
          </a:p>
          <a:p>
            <a:pPr marL="0" indent="0">
              <a:spcAft>
                <a:spcPts val="1200"/>
              </a:spcAft>
              <a:buNone/>
            </a:pPr>
            <a:r>
              <a:rPr lang="de-DE" dirty="0"/>
              <a:t>	</a:t>
            </a:r>
            <a:endParaRPr lang="de-DE" sz="1200" dirty="0" smtClean="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 </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3</a:t>
            </a:fld>
            <a:endParaRPr lang="de-DE" dirty="0"/>
          </a:p>
        </p:txBody>
      </p:sp>
    </p:spTree>
    <p:extLst>
      <p:ext uri="{BB962C8B-B14F-4D97-AF65-F5344CB8AC3E}">
        <p14:creationId xmlns:p14="http://schemas.microsoft.com/office/powerpoint/2010/main" val="28531946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dirty="0">
                <a:solidFill>
                  <a:schemeClr val="accent2"/>
                </a:solidFill>
              </a:rPr>
              <a:t>Es wird nicht alles anders… </a:t>
            </a:r>
            <a:r>
              <a:rPr lang="de-DE" sz="2000" dirty="0" smtClean="0">
                <a:solidFill>
                  <a:schemeClr val="accent2"/>
                </a:solidFill>
              </a:rPr>
              <a:t>Weiterhin gilt:</a:t>
            </a:r>
            <a:endParaRPr lang="de-DE" sz="2000" dirty="0">
              <a:solidFill>
                <a:schemeClr val="accent2"/>
              </a:solidFill>
            </a:endParaRPr>
          </a:p>
        </p:txBody>
      </p:sp>
      <p:sp>
        <p:nvSpPr>
          <p:cNvPr id="3" name="Inhaltsplatzhalter 2"/>
          <p:cNvSpPr>
            <a:spLocks noGrp="1"/>
          </p:cNvSpPr>
          <p:nvPr>
            <p:ph idx="1"/>
          </p:nvPr>
        </p:nvSpPr>
        <p:spPr>
          <a:xfrm>
            <a:off x="358775" y="1424440"/>
            <a:ext cx="7227592" cy="3060701"/>
          </a:xfrm>
        </p:spPr>
        <p:txBody>
          <a:bodyPr/>
          <a:lstStyle/>
          <a:p>
            <a:pPr>
              <a:spcAft>
                <a:spcPts val="1200"/>
              </a:spcAft>
            </a:pPr>
            <a:r>
              <a:rPr lang="de-DE" dirty="0"/>
              <a:t>Die Kirchengemeinde ist eine Körperschaft des öffentlichen Rechts.</a:t>
            </a:r>
          </a:p>
          <a:p>
            <a:pPr>
              <a:spcAft>
                <a:spcPts val="1200"/>
              </a:spcAft>
            </a:pPr>
            <a:r>
              <a:rPr lang="de-DE" dirty="0"/>
              <a:t>Sie wird vertreten durch den </a:t>
            </a:r>
            <a:r>
              <a:rPr lang="de-DE" dirty="0" smtClean="0"/>
              <a:t>demokratisch gewählten Kirchenvorstand.</a:t>
            </a:r>
            <a:endParaRPr lang="de-DE" dirty="0"/>
          </a:p>
          <a:p>
            <a:pPr>
              <a:spcAft>
                <a:spcPts val="1200"/>
              </a:spcAft>
            </a:pPr>
            <a:r>
              <a:rPr lang="de-DE" dirty="0"/>
              <a:t>Der Kirchenvorstand verwaltet das Vermögen der  Kirchengemeinde und in der </a:t>
            </a:r>
            <a:r>
              <a:rPr lang="de-DE" dirty="0" smtClean="0"/>
              <a:t>Kirchengemeinde, d.h. das Fondsvermögen. </a:t>
            </a:r>
            <a:endParaRPr lang="de-DE" dirty="0"/>
          </a:p>
          <a:p>
            <a:pPr>
              <a:spcAft>
                <a:spcPts val="1200"/>
              </a:spcAft>
            </a:pPr>
            <a:r>
              <a:rPr lang="de-DE" dirty="0"/>
              <a:t>Es gibt weiterhin </a:t>
            </a:r>
            <a:r>
              <a:rPr lang="de-DE" dirty="0" smtClean="0"/>
              <a:t>Kirchengemeindeverbände und </a:t>
            </a:r>
            <a:r>
              <a:rPr lang="de-DE" dirty="0" smtClean="0"/>
              <a:t>Gemeindeverbände als Zweckverbände.</a:t>
            </a:r>
            <a:endParaRPr lang="de-DE" dirty="0"/>
          </a:p>
          <a:p>
            <a:pPr>
              <a:spcAft>
                <a:spcPts val="1200"/>
              </a:spcAft>
            </a:pPr>
            <a:endParaRPr lang="de-DE" sz="1200" dirty="0" smtClean="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 </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4</a:t>
            </a:fld>
            <a:endParaRPr lang="de-DE" dirty="0"/>
          </a:p>
        </p:txBody>
      </p:sp>
    </p:spTree>
    <p:extLst>
      <p:ext uri="{BB962C8B-B14F-4D97-AF65-F5344CB8AC3E}">
        <p14:creationId xmlns:p14="http://schemas.microsoft.com/office/powerpoint/2010/main" val="26120029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dirty="0">
                <a:solidFill>
                  <a:schemeClr val="accent2"/>
                </a:solidFill>
              </a:rPr>
              <a:t>Zusammensetzung des Kirchenvorstands, </a:t>
            </a:r>
            <a:r>
              <a:rPr lang="de-DE" sz="2000" dirty="0" smtClean="0">
                <a:solidFill>
                  <a:schemeClr val="accent2"/>
                </a:solidFill>
              </a:rPr>
              <a:t>§§ 5, 6 KVV</a:t>
            </a:r>
            <a:r>
              <a:rPr lang="de-DE" dirty="0" smtClean="0">
                <a:solidFill>
                  <a:schemeClr val="accent2"/>
                </a:solidFill>
              </a:rPr>
              <a:t>G </a:t>
            </a:r>
            <a:endParaRPr lang="de-DE" dirty="0">
              <a:solidFill>
                <a:schemeClr val="accent2"/>
              </a:solidFill>
            </a:endParaRPr>
          </a:p>
        </p:txBody>
      </p:sp>
      <p:sp>
        <p:nvSpPr>
          <p:cNvPr id="3" name="Inhaltsplatzhalter 2"/>
          <p:cNvSpPr>
            <a:spLocks noGrp="1"/>
          </p:cNvSpPr>
          <p:nvPr>
            <p:ph idx="1"/>
          </p:nvPr>
        </p:nvSpPr>
        <p:spPr>
          <a:xfrm>
            <a:off x="358775" y="1014537"/>
            <a:ext cx="7227592" cy="3740343"/>
          </a:xfrm>
        </p:spPr>
        <p:txBody>
          <a:bodyPr/>
          <a:lstStyle/>
          <a:p>
            <a:pPr>
              <a:spcAft>
                <a:spcPts val="1200"/>
              </a:spcAft>
            </a:pPr>
            <a:r>
              <a:rPr lang="de-DE" dirty="0" smtClean="0"/>
              <a:t>Vorsitzender des Kirchenvorstands ist der kanonische Pfarrer der Kirchengemeinde.</a:t>
            </a:r>
            <a:endParaRPr lang="de-DE" dirty="0"/>
          </a:p>
          <a:p>
            <a:pPr>
              <a:spcAft>
                <a:spcPts val="1200"/>
              </a:spcAft>
            </a:pPr>
            <a:r>
              <a:rPr lang="de-DE" dirty="0"/>
              <a:t>Mindestens fünf </a:t>
            </a:r>
            <a:r>
              <a:rPr lang="de-DE" dirty="0" smtClean="0"/>
              <a:t>und maximal 14 gewählte Mitglieder; </a:t>
            </a:r>
            <a:r>
              <a:rPr lang="de-DE" dirty="0" smtClean="0"/>
              <a:t>Anzahl der zu wählenden Mitglieder bestimmt sich nach 5 </a:t>
            </a:r>
            <a:r>
              <a:rPr lang="de-DE" dirty="0"/>
              <a:t>Abs. </a:t>
            </a:r>
            <a:r>
              <a:rPr lang="de-DE" dirty="0" smtClean="0"/>
              <a:t>2 WahlO; </a:t>
            </a:r>
            <a:r>
              <a:rPr lang="de-DE" dirty="0"/>
              <a:t>abweichende Anzahl auf </a:t>
            </a:r>
            <a:r>
              <a:rPr lang="de-DE" dirty="0" smtClean="0"/>
              <a:t>Antrag nach </a:t>
            </a:r>
            <a:r>
              <a:rPr lang="de-DE" dirty="0"/>
              <a:t>5 Abs. 3 </a:t>
            </a:r>
            <a:r>
              <a:rPr lang="de-DE" dirty="0" smtClean="0"/>
              <a:t>WahlO.</a:t>
            </a:r>
            <a:endParaRPr lang="de-DE" dirty="0"/>
          </a:p>
          <a:p>
            <a:pPr>
              <a:spcAft>
                <a:spcPts val="1200"/>
              </a:spcAft>
            </a:pPr>
            <a:r>
              <a:rPr lang="de-DE" dirty="0" smtClean="0"/>
              <a:t>Stimmberechtigtes </a:t>
            </a:r>
            <a:r>
              <a:rPr lang="de-DE" dirty="0"/>
              <a:t>vom </a:t>
            </a:r>
            <a:r>
              <a:rPr lang="de-DE" dirty="0" smtClean="0"/>
              <a:t>Pfarrgemeinderat (PGR) entsandtes Mitglied, es </a:t>
            </a:r>
            <a:r>
              <a:rPr lang="de-DE" dirty="0" smtClean="0"/>
              <a:t>sei denn </a:t>
            </a:r>
            <a:r>
              <a:rPr lang="de-DE" dirty="0" smtClean="0"/>
              <a:t>der PGR verzichtet.</a:t>
            </a:r>
            <a:endParaRPr lang="de-DE" dirty="0"/>
          </a:p>
          <a:p>
            <a:pPr>
              <a:spcAft>
                <a:spcPts val="1200"/>
              </a:spcAft>
            </a:pPr>
            <a:r>
              <a:rPr lang="de-DE" b="1" dirty="0" smtClean="0"/>
              <a:t>ABER</a:t>
            </a:r>
            <a:r>
              <a:rPr lang="de-DE" dirty="0"/>
              <a:t> </a:t>
            </a:r>
            <a:r>
              <a:rPr lang="de-DE" dirty="0" smtClean="0"/>
              <a:t>Übergangsregelung nach § </a:t>
            </a:r>
            <a:r>
              <a:rPr lang="de-DE" dirty="0"/>
              <a:t>32 </a:t>
            </a:r>
            <a:r>
              <a:rPr lang="de-DE" dirty="0" smtClean="0"/>
              <a:t>KVVG: </a:t>
            </a:r>
            <a:r>
              <a:rPr lang="de-DE" sz="1200" dirty="0" smtClean="0"/>
              <a:t>„Die </a:t>
            </a:r>
            <a:r>
              <a:rPr lang="de-DE" sz="1200" dirty="0"/>
              <a:t>bei Inkrafttreten dieses Gesetzes bestehenden Organe der Kirchengemeinden (Kirchenvorstände) und (Kirchen-)Gemeindeverbände (Verbandsvertretungen, Verbandsausschüsse) bleiben bis zur ersten Konstituierung der nach diesem Gesetz zu bildenden Organe bestehen</a:t>
            </a:r>
            <a:r>
              <a:rPr lang="de-DE" sz="1200" dirty="0" smtClean="0"/>
              <a:t>.“</a:t>
            </a:r>
          </a:p>
          <a:p>
            <a:pPr>
              <a:spcAft>
                <a:spcPts val="1200"/>
              </a:spcAft>
            </a:pPr>
            <a:r>
              <a:rPr lang="de-DE" dirty="0"/>
              <a:t>Wahl alle 4 Jahre; kein rollierendes </a:t>
            </a:r>
            <a:r>
              <a:rPr lang="de-DE" dirty="0" smtClean="0"/>
              <a:t>System mehr.</a:t>
            </a:r>
            <a:endParaRPr lang="de-DE" dirty="0"/>
          </a:p>
          <a:p>
            <a:pPr>
              <a:spcAft>
                <a:spcPts val="1200"/>
              </a:spcAft>
            </a:pPr>
            <a:r>
              <a:rPr lang="de-DE" dirty="0" smtClean="0"/>
              <a:t>Gäste/Sachverständige möglich.</a:t>
            </a:r>
            <a:endParaRPr lang="de-DE" dirty="0"/>
          </a:p>
          <a:p>
            <a:pPr>
              <a:spcAft>
                <a:spcPts val="1200"/>
              </a:spcAft>
            </a:pPr>
            <a:endParaRPr lang="de-DE" dirty="0"/>
          </a:p>
          <a:p>
            <a:pPr>
              <a:spcAft>
                <a:spcPts val="1200"/>
              </a:spcAft>
            </a:pPr>
            <a:endParaRPr lang="de-DE" sz="1200" i="1" dirty="0" smtClean="0"/>
          </a:p>
          <a:p>
            <a:pPr>
              <a:spcAft>
                <a:spcPts val="1200"/>
              </a:spcAft>
            </a:pPr>
            <a:endParaRPr lang="de-DE" dirty="0"/>
          </a:p>
          <a:p>
            <a:pPr>
              <a:spcAft>
                <a:spcPts val="1200"/>
              </a:spcAft>
            </a:pPr>
            <a:endParaRPr lang="de-DE" dirty="0"/>
          </a:p>
          <a:p>
            <a:pPr>
              <a:spcAft>
                <a:spcPts val="1200"/>
              </a:spcAft>
            </a:pPr>
            <a:endParaRPr lang="de-DE" sz="1200" dirty="0" smtClean="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 </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5</a:t>
            </a:fld>
            <a:endParaRPr lang="de-DE" dirty="0"/>
          </a:p>
        </p:txBody>
      </p:sp>
    </p:spTree>
    <p:extLst>
      <p:ext uri="{BB962C8B-B14F-4D97-AF65-F5344CB8AC3E}">
        <p14:creationId xmlns:p14="http://schemas.microsoft.com/office/powerpoint/2010/main" val="21974597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dirty="0">
                <a:solidFill>
                  <a:schemeClr val="accent2"/>
                </a:solidFill>
              </a:rPr>
              <a:t>Nicht (mehr) Mitglied im KV können </a:t>
            </a:r>
            <a:r>
              <a:rPr lang="de-DE" sz="2000" dirty="0" smtClean="0">
                <a:solidFill>
                  <a:schemeClr val="accent2"/>
                </a:solidFill>
              </a:rPr>
              <a:t>sein, § 11 KVVG</a:t>
            </a:r>
            <a:endParaRPr lang="de-DE" sz="2000" dirty="0">
              <a:solidFill>
                <a:schemeClr val="accent2"/>
              </a:solidFill>
            </a:endParaRPr>
          </a:p>
        </p:txBody>
      </p:sp>
      <p:sp>
        <p:nvSpPr>
          <p:cNvPr id="3" name="Inhaltsplatzhalter 2"/>
          <p:cNvSpPr>
            <a:spLocks noGrp="1"/>
          </p:cNvSpPr>
          <p:nvPr>
            <p:ph idx="1"/>
          </p:nvPr>
        </p:nvSpPr>
        <p:spPr>
          <a:xfrm>
            <a:off x="402918" y="1145469"/>
            <a:ext cx="7227592" cy="3740343"/>
          </a:xfrm>
        </p:spPr>
        <p:txBody>
          <a:bodyPr/>
          <a:lstStyle/>
          <a:p>
            <a:pPr>
              <a:spcAft>
                <a:spcPts val="1200"/>
              </a:spcAft>
            </a:pPr>
            <a:r>
              <a:rPr lang="de-DE" dirty="0"/>
              <a:t>Personen, die in einem Beschäftigungsverhältnis zur </a:t>
            </a:r>
            <a:r>
              <a:rPr lang="de-DE" dirty="0" smtClean="0"/>
              <a:t>Kirchengemeinde stehen </a:t>
            </a:r>
            <a:r>
              <a:rPr lang="de-DE" dirty="0"/>
              <a:t>oder zu einem haupt- oder nebenamtlichen Dienst in dieser Kirchengemeinde bestellt </a:t>
            </a:r>
            <a:r>
              <a:rPr lang="de-DE" dirty="0" smtClean="0"/>
              <a:t>sind. </a:t>
            </a:r>
            <a:endParaRPr lang="de-DE" dirty="0"/>
          </a:p>
          <a:p>
            <a:pPr>
              <a:spcAft>
                <a:spcPts val="1200"/>
              </a:spcAft>
            </a:pPr>
            <a:r>
              <a:rPr lang="de-DE" dirty="0"/>
              <a:t>Im kirchlichen Dienst beschäftigte Personen, die mit der kirchlichen Aufsicht </a:t>
            </a:r>
            <a:r>
              <a:rPr lang="de-DE" dirty="0" smtClean="0"/>
              <a:t>über Kirchengemeinden </a:t>
            </a:r>
            <a:r>
              <a:rPr lang="de-DE" dirty="0"/>
              <a:t>betraut </a:t>
            </a:r>
            <a:r>
              <a:rPr lang="de-DE" dirty="0" smtClean="0"/>
              <a:t>sind.</a:t>
            </a:r>
            <a:endParaRPr lang="de-DE" dirty="0"/>
          </a:p>
          <a:p>
            <a:pPr>
              <a:spcAft>
                <a:spcPts val="1200"/>
              </a:spcAft>
            </a:pPr>
            <a:r>
              <a:rPr lang="de-DE" dirty="0"/>
              <a:t>Geistliche, einschließlich Ruhestands- sowie </a:t>
            </a:r>
            <a:r>
              <a:rPr lang="de-DE" dirty="0" smtClean="0"/>
              <a:t>Ordensgeistliche, auch Diakone.</a:t>
            </a:r>
            <a:endParaRPr lang="de-DE" dirty="0" smtClean="0"/>
          </a:p>
          <a:p>
            <a:pPr>
              <a:spcAft>
                <a:spcPts val="1200"/>
              </a:spcAft>
            </a:pPr>
            <a:r>
              <a:rPr lang="de-DE" dirty="0" smtClean="0"/>
              <a:t>Personen</a:t>
            </a:r>
            <a:r>
              <a:rPr lang="de-DE" dirty="0"/>
              <a:t>, die im Zeitpunkt der Wahl das 75. Lebensjahr vollendet </a:t>
            </a:r>
            <a:r>
              <a:rPr lang="de-DE" dirty="0" smtClean="0"/>
              <a:t>haben.</a:t>
            </a:r>
            <a:endParaRPr lang="de-DE" dirty="0"/>
          </a:p>
          <a:p>
            <a:pPr>
              <a:spcAft>
                <a:spcPts val="1200"/>
              </a:spcAft>
            </a:pPr>
            <a:r>
              <a:rPr lang="de-DE" b="1" dirty="0" smtClean="0"/>
              <a:t>ABER: </a:t>
            </a:r>
            <a:r>
              <a:rPr lang="de-DE" dirty="0"/>
              <a:t>Übergangsregelung </a:t>
            </a:r>
            <a:r>
              <a:rPr lang="de-DE" dirty="0" smtClean="0"/>
              <a:t>nach § </a:t>
            </a:r>
            <a:r>
              <a:rPr lang="de-DE" dirty="0"/>
              <a:t>32 </a:t>
            </a:r>
            <a:r>
              <a:rPr lang="de-DE" dirty="0" smtClean="0"/>
              <a:t>KVVG.</a:t>
            </a:r>
            <a:endParaRPr lang="de-DE" dirty="0"/>
          </a:p>
          <a:p>
            <a:pPr>
              <a:spcAft>
                <a:spcPts val="1200"/>
              </a:spcAft>
            </a:pPr>
            <a:endParaRPr lang="de-DE" dirty="0"/>
          </a:p>
          <a:p>
            <a:pPr>
              <a:spcAft>
                <a:spcPts val="1200"/>
              </a:spcAft>
            </a:pPr>
            <a:endParaRPr lang="de-DE" sz="1200" i="1" dirty="0" smtClean="0"/>
          </a:p>
          <a:p>
            <a:pPr>
              <a:spcAft>
                <a:spcPts val="1200"/>
              </a:spcAft>
            </a:pPr>
            <a:endParaRPr lang="de-DE" dirty="0"/>
          </a:p>
          <a:p>
            <a:pPr>
              <a:spcAft>
                <a:spcPts val="1200"/>
              </a:spcAft>
            </a:pPr>
            <a:endParaRPr lang="de-DE" dirty="0"/>
          </a:p>
          <a:p>
            <a:pPr>
              <a:spcAft>
                <a:spcPts val="1200"/>
              </a:spcAft>
            </a:pPr>
            <a:endParaRPr lang="de-DE" sz="1200" dirty="0" smtClean="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 </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6</a:t>
            </a:fld>
            <a:endParaRPr lang="de-DE" dirty="0"/>
          </a:p>
        </p:txBody>
      </p:sp>
    </p:spTree>
    <p:extLst>
      <p:ext uri="{BB962C8B-B14F-4D97-AF65-F5344CB8AC3E}">
        <p14:creationId xmlns:p14="http://schemas.microsoft.com/office/powerpoint/2010/main" val="17353194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dirty="0" smtClean="0">
                <a:solidFill>
                  <a:schemeClr val="accent2"/>
                </a:solidFill>
              </a:rPr>
              <a:t>Geschäftsführende/r </a:t>
            </a:r>
            <a:r>
              <a:rPr lang="de-DE" sz="2000" dirty="0">
                <a:solidFill>
                  <a:schemeClr val="accent2"/>
                </a:solidFill>
              </a:rPr>
              <a:t>Vorsitzende/r</a:t>
            </a:r>
            <a:r>
              <a:rPr lang="de-DE" sz="2000" dirty="0" smtClean="0">
                <a:solidFill>
                  <a:schemeClr val="accent2"/>
                </a:solidFill>
              </a:rPr>
              <a:t>, § </a:t>
            </a:r>
            <a:r>
              <a:rPr lang="de-DE" sz="2000" dirty="0">
                <a:solidFill>
                  <a:schemeClr val="accent2"/>
                </a:solidFill>
              </a:rPr>
              <a:t>6 </a:t>
            </a:r>
            <a:r>
              <a:rPr lang="de-DE" sz="2000" dirty="0" smtClean="0">
                <a:solidFill>
                  <a:schemeClr val="accent2"/>
                </a:solidFill>
              </a:rPr>
              <a:t>KVVG</a:t>
            </a:r>
            <a:endParaRPr lang="de-DE" sz="2000" dirty="0">
              <a:solidFill>
                <a:schemeClr val="accent2"/>
              </a:solidFill>
            </a:endParaRPr>
          </a:p>
        </p:txBody>
      </p:sp>
      <p:sp>
        <p:nvSpPr>
          <p:cNvPr id="3" name="Inhaltsplatzhalter 2"/>
          <p:cNvSpPr>
            <a:spLocks noGrp="1"/>
          </p:cNvSpPr>
          <p:nvPr>
            <p:ph idx="1"/>
          </p:nvPr>
        </p:nvSpPr>
        <p:spPr>
          <a:xfrm>
            <a:off x="415530" y="1265287"/>
            <a:ext cx="7227592" cy="3740343"/>
          </a:xfrm>
        </p:spPr>
        <p:txBody>
          <a:bodyPr/>
          <a:lstStyle/>
          <a:p>
            <a:pPr>
              <a:spcAft>
                <a:spcPts val="1200"/>
              </a:spcAft>
            </a:pPr>
            <a:r>
              <a:rPr lang="de-DE" dirty="0" smtClean="0"/>
              <a:t>Der Erste/r </a:t>
            </a:r>
            <a:r>
              <a:rPr lang="de-DE" dirty="0"/>
              <a:t>stellvertretende/r Vorsitze/r kann auf Antrag des Vorsitzenden </a:t>
            </a:r>
            <a:r>
              <a:rPr lang="de-DE" dirty="0" smtClean="0"/>
              <a:t>vom Kirchenvorstand mit </a:t>
            </a:r>
            <a:r>
              <a:rPr lang="de-DE" dirty="0"/>
              <a:t>dem geschäftsführenden Vorsitz betraut </a:t>
            </a:r>
            <a:r>
              <a:rPr lang="de-DE" dirty="0" smtClean="0"/>
              <a:t>werden.</a:t>
            </a:r>
            <a:endParaRPr lang="de-DE" dirty="0"/>
          </a:p>
          <a:p>
            <a:pPr>
              <a:spcAft>
                <a:spcPts val="1200"/>
              </a:spcAft>
            </a:pPr>
            <a:r>
              <a:rPr lang="de-DE" dirty="0" smtClean="0"/>
              <a:t>Vorsitz </a:t>
            </a:r>
            <a:r>
              <a:rPr lang="de-DE" dirty="0"/>
              <a:t>im Kirchenvorstand mit allen Rechten und </a:t>
            </a:r>
            <a:r>
              <a:rPr lang="de-DE" dirty="0" smtClean="0"/>
              <a:t>Pflichten.</a:t>
            </a:r>
            <a:endParaRPr lang="de-DE" dirty="0"/>
          </a:p>
          <a:p>
            <a:pPr>
              <a:spcAft>
                <a:spcPts val="1200"/>
              </a:spcAft>
            </a:pPr>
            <a:r>
              <a:rPr lang="de-DE" dirty="0" smtClean="0"/>
              <a:t>Pflicht, den Pfarrer zu </a:t>
            </a:r>
            <a:r>
              <a:rPr lang="de-DE" dirty="0"/>
              <a:t>unterrichten, Tagesordnung und Sitzungstermine abzustimmen und über die Beratungsergebnisse auf Grund des Protokolls zu </a:t>
            </a:r>
            <a:r>
              <a:rPr lang="de-DE" dirty="0" smtClean="0"/>
              <a:t>informieren.</a:t>
            </a:r>
            <a:endParaRPr lang="de-DE" dirty="0"/>
          </a:p>
          <a:p>
            <a:pPr>
              <a:spcAft>
                <a:spcPts val="1200"/>
              </a:spcAft>
            </a:pPr>
            <a:r>
              <a:rPr lang="de-DE" dirty="0" smtClean="0"/>
              <a:t>Der Pfarrer hat aber den Vorsitz, </a:t>
            </a:r>
            <a:r>
              <a:rPr lang="de-DE" dirty="0"/>
              <a:t>wenn er an KV-Sitzung teilnimmt und nicht für </a:t>
            </a:r>
            <a:r>
              <a:rPr lang="de-DE" dirty="0" smtClean="0"/>
              <a:t>die Sitzung den Vorsitz überträgt.</a:t>
            </a:r>
            <a:endParaRPr lang="de-DE" dirty="0"/>
          </a:p>
          <a:p>
            <a:pPr>
              <a:spcAft>
                <a:spcPts val="1200"/>
              </a:spcAft>
            </a:pPr>
            <a:r>
              <a:rPr lang="de-DE" dirty="0" smtClean="0"/>
              <a:t>Nur noch Anzeigepflicht beim EGV.</a:t>
            </a:r>
            <a:endParaRPr lang="de-DE" dirty="0"/>
          </a:p>
          <a:p>
            <a:pPr>
              <a:spcAft>
                <a:spcPts val="1200"/>
              </a:spcAft>
            </a:pPr>
            <a:endParaRPr lang="de-DE" dirty="0"/>
          </a:p>
          <a:p>
            <a:pPr>
              <a:spcAft>
                <a:spcPts val="1200"/>
              </a:spcAft>
            </a:pPr>
            <a:endParaRPr lang="de-DE" sz="1200" i="1" dirty="0" smtClean="0"/>
          </a:p>
          <a:p>
            <a:pPr>
              <a:spcAft>
                <a:spcPts val="1200"/>
              </a:spcAft>
            </a:pPr>
            <a:endParaRPr lang="de-DE" dirty="0"/>
          </a:p>
          <a:p>
            <a:pPr>
              <a:spcAft>
                <a:spcPts val="1200"/>
              </a:spcAft>
            </a:pPr>
            <a:endParaRPr lang="de-DE" dirty="0"/>
          </a:p>
          <a:p>
            <a:pPr>
              <a:spcAft>
                <a:spcPts val="1200"/>
              </a:spcAft>
            </a:pPr>
            <a:endParaRPr lang="de-DE" sz="1200" dirty="0" smtClean="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 </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7</a:t>
            </a:fld>
            <a:endParaRPr lang="de-DE" dirty="0"/>
          </a:p>
        </p:txBody>
      </p:sp>
    </p:spTree>
    <p:extLst>
      <p:ext uri="{BB962C8B-B14F-4D97-AF65-F5344CB8AC3E}">
        <p14:creationId xmlns:p14="http://schemas.microsoft.com/office/powerpoint/2010/main" val="28092000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dirty="0" smtClean="0">
                <a:solidFill>
                  <a:schemeClr val="accent2"/>
                </a:solidFill>
              </a:rPr>
              <a:t>Einberufung des Kirchenvorstands, </a:t>
            </a:r>
            <a:r>
              <a:rPr lang="de-DE" sz="2000" dirty="0">
                <a:solidFill>
                  <a:schemeClr val="accent2"/>
                </a:solidFill>
              </a:rPr>
              <a:t>§ 15 </a:t>
            </a:r>
            <a:r>
              <a:rPr lang="de-DE" sz="2000" dirty="0" smtClean="0">
                <a:solidFill>
                  <a:schemeClr val="accent2"/>
                </a:solidFill>
              </a:rPr>
              <a:t>KVVG  </a:t>
            </a:r>
            <a:endParaRPr lang="de-DE" sz="2000" dirty="0">
              <a:solidFill>
                <a:schemeClr val="accent2"/>
              </a:solidFill>
            </a:endParaRPr>
          </a:p>
        </p:txBody>
      </p:sp>
      <p:sp>
        <p:nvSpPr>
          <p:cNvPr id="3" name="Inhaltsplatzhalter 2"/>
          <p:cNvSpPr>
            <a:spLocks noGrp="1"/>
          </p:cNvSpPr>
          <p:nvPr>
            <p:ph idx="1"/>
          </p:nvPr>
        </p:nvSpPr>
        <p:spPr>
          <a:xfrm>
            <a:off x="415530" y="1265287"/>
            <a:ext cx="7227592" cy="3740343"/>
          </a:xfrm>
        </p:spPr>
        <p:txBody>
          <a:bodyPr/>
          <a:lstStyle/>
          <a:p>
            <a:pPr>
              <a:spcAft>
                <a:spcPts val="1200"/>
              </a:spcAft>
            </a:pPr>
            <a:r>
              <a:rPr lang="de-DE" dirty="0" smtClean="0"/>
              <a:t>Mindestens zwei Präsenzsitzungen im Jahr oder, wenn </a:t>
            </a:r>
            <a:r>
              <a:rPr lang="de-DE" dirty="0"/>
              <a:t>es zur ordnungsgemäßen Erledigung der Geschäfte erforderlich </a:t>
            </a:r>
            <a:r>
              <a:rPr lang="de-DE" dirty="0" smtClean="0"/>
              <a:t>ist.</a:t>
            </a:r>
            <a:endParaRPr lang="de-DE" dirty="0"/>
          </a:p>
          <a:p>
            <a:pPr>
              <a:spcAft>
                <a:spcPts val="1200"/>
              </a:spcAft>
            </a:pPr>
            <a:r>
              <a:rPr lang="de-DE" dirty="0"/>
              <a:t>Pflicht zur Einberufung Sitzung, wenn ein Drittel der KV-Mitglieder dies </a:t>
            </a:r>
            <a:r>
              <a:rPr lang="de-DE" dirty="0" smtClean="0"/>
              <a:t>verlangt.</a:t>
            </a:r>
            <a:endParaRPr lang="de-DE" dirty="0"/>
          </a:p>
          <a:p>
            <a:pPr>
              <a:spcAft>
                <a:spcPts val="1200"/>
              </a:spcAft>
            </a:pPr>
            <a:r>
              <a:rPr lang="de-DE" dirty="0"/>
              <a:t>Einberufungsfrist: </a:t>
            </a:r>
            <a:r>
              <a:rPr lang="de-DE" dirty="0" smtClean="0"/>
              <a:t>Spätestens </a:t>
            </a:r>
            <a:r>
              <a:rPr lang="de-DE" dirty="0"/>
              <a:t>eine Woche vor der Sitzung unter Angabe </a:t>
            </a:r>
            <a:r>
              <a:rPr lang="de-DE" dirty="0" smtClean="0"/>
              <a:t>der Tagesordnung </a:t>
            </a:r>
            <a:r>
              <a:rPr lang="de-DE" dirty="0"/>
              <a:t>und Beifügung </a:t>
            </a:r>
            <a:r>
              <a:rPr lang="de-DE" dirty="0" smtClean="0"/>
              <a:t>der Beratungsunterlagen</a:t>
            </a:r>
            <a:r>
              <a:rPr lang="de-DE" dirty="0"/>
              <a:t>; Verkürzung auf 48 Stunden bei </a:t>
            </a:r>
            <a:r>
              <a:rPr lang="de-DE" dirty="0" smtClean="0"/>
              <a:t>Eilbedürftigkeit.</a:t>
            </a:r>
            <a:endParaRPr lang="de-DE" dirty="0"/>
          </a:p>
          <a:p>
            <a:pPr>
              <a:spcAft>
                <a:spcPts val="1200"/>
              </a:spcAft>
            </a:pPr>
            <a:r>
              <a:rPr lang="de-DE" dirty="0"/>
              <a:t>Einladung kann in Textform, d. h. per Mail, </a:t>
            </a:r>
            <a:r>
              <a:rPr lang="de-DE" dirty="0" smtClean="0"/>
              <a:t>erfolgen.</a:t>
            </a:r>
            <a:endParaRPr lang="de-DE" dirty="0"/>
          </a:p>
          <a:p>
            <a:pPr>
              <a:spcAft>
                <a:spcPts val="1200"/>
              </a:spcAft>
            </a:pPr>
            <a:r>
              <a:rPr lang="de-DE" dirty="0"/>
              <a:t>Bei Einberufungsmangel Beschlussfassung nur möglich, wenn alle </a:t>
            </a:r>
            <a:r>
              <a:rPr lang="de-DE" dirty="0" smtClean="0"/>
              <a:t>stimmberechtigten Mitglieder </a:t>
            </a:r>
            <a:r>
              <a:rPr lang="de-DE" dirty="0"/>
              <a:t>anwesend und kein </a:t>
            </a:r>
            <a:r>
              <a:rPr lang="de-DE" dirty="0" smtClean="0"/>
              <a:t>Widerspruch erhoben wird.</a:t>
            </a:r>
            <a:endParaRPr lang="de-DE" dirty="0"/>
          </a:p>
          <a:p>
            <a:pPr>
              <a:spcAft>
                <a:spcPts val="1200"/>
              </a:spcAft>
            </a:pPr>
            <a:endParaRPr lang="de-DE" dirty="0"/>
          </a:p>
          <a:p>
            <a:pPr>
              <a:spcAft>
                <a:spcPts val="1200"/>
              </a:spcAft>
            </a:pPr>
            <a:endParaRPr lang="de-DE" sz="1200" i="1" dirty="0" smtClean="0"/>
          </a:p>
          <a:p>
            <a:pPr>
              <a:spcAft>
                <a:spcPts val="1200"/>
              </a:spcAft>
            </a:pPr>
            <a:endParaRPr lang="de-DE" dirty="0"/>
          </a:p>
          <a:p>
            <a:pPr>
              <a:spcAft>
                <a:spcPts val="1200"/>
              </a:spcAft>
            </a:pPr>
            <a:endParaRPr lang="de-DE" dirty="0"/>
          </a:p>
          <a:p>
            <a:pPr>
              <a:spcAft>
                <a:spcPts val="1200"/>
              </a:spcAft>
            </a:pPr>
            <a:endParaRPr lang="de-DE" sz="1200" dirty="0" smtClean="0"/>
          </a:p>
        </p:txBody>
      </p:sp>
      <p:sp>
        <p:nvSpPr>
          <p:cNvPr id="4" name="Datumsplatzhalter 3"/>
          <p:cNvSpPr>
            <a:spLocks noGrp="1"/>
          </p:cNvSpPr>
          <p:nvPr>
            <p:ph type="dt" sz="half" idx="10"/>
          </p:nvPr>
        </p:nvSpPr>
        <p:spPr/>
        <p:txBody>
          <a:bodyPr/>
          <a:lstStyle/>
          <a:p>
            <a:r>
              <a:rPr lang="de-DE" dirty="0" smtClean="0"/>
              <a:t> </a:t>
            </a:r>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 </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8</a:t>
            </a:fld>
            <a:endParaRPr lang="de-DE" dirty="0"/>
          </a:p>
        </p:txBody>
      </p:sp>
    </p:spTree>
    <p:extLst>
      <p:ext uri="{BB962C8B-B14F-4D97-AF65-F5344CB8AC3E}">
        <p14:creationId xmlns:p14="http://schemas.microsoft.com/office/powerpoint/2010/main" val="2901391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dirty="0" smtClean="0">
                <a:solidFill>
                  <a:schemeClr val="accent2"/>
                </a:solidFill>
              </a:rPr>
              <a:t>KV- Sitzung und Beschlussfassung</a:t>
            </a:r>
            <a:r>
              <a:rPr lang="de-DE" sz="2000" dirty="0">
                <a:solidFill>
                  <a:schemeClr val="accent2"/>
                </a:solidFill>
              </a:rPr>
              <a:t>, § 17 </a:t>
            </a:r>
            <a:r>
              <a:rPr lang="de-DE" sz="2000" dirty="0" smtClean="0">
                <a:solidFill>
                  <a:schemeClr val="accent2"/>
                </a:solidFill>
              </a:rPr>
              <a:t>KVVG</a:t>
            </a:r>
            <a:endParaRPr lang="de-DE" sz="2000" dirty="0">
              <a:solidFill>
                <a:schemeClr val="accent2"/>
              </a:solidFill>
            </a:endParaRPr>
          </a:p>
        </p:txBody>
      </p:sp>
      <p:sp>
        <p:nvSpPr>
          <p:cNvPr id="3" name="Inhaltsplatzhalter 2"/>
          <p:cNvSpPr>
            <a:spLocks noGrp="1"/>
          </p:cNvSpPr>
          <p:nvPr>
            <p:ph idx="1"/>
          </p:nvPr>
        </p:nvSpPr>
        <p:spPr>
          <a:xfrm>
            <a:off x="358775" y="836465"/>
            <a:ext cx="7227592" cy="3817516"/>
          </a:xfrm>
        </p:spPr>
        <p:txBody>
          <a:bodyPr/>
          <a:lstStyle/>
          <a:p>
            <a:pPr>
              <a:spcAft>
                <a:spcPts val="1200"/>
              </a:spcAft>
            </a:pPr>
            <a:r>
              <a:rPr lang="de-DE" sz="1100" dirty="0" smtClean="0"/>
              <a:t>Nicht beschluss</a:t>
            </a:r>
            <a:r>
              <a:rPr lang="de-DE" sz="1100" u="sng" dirty="0" smtClean="0"/>
              <a:t>un</a:t>
            </a:r>
            <a:r>
              <a:rPr lang="de-DE" sz="1100" dirty="0" smtClean="0"/>
              <a:t>fähig,  wenn KV-Mitglied zurücktritt und kein Ersatzmitglied vorhanden, aber: mind. 50% der gewählten Mitglieder müssen durch Wahl besetzt und die Mehrheit der gewählten KV-Mitglieder nebst PGR-Mitglied müssen anwesend</a:t>
            </a:r>
            <a:r>
              <a:rPr lang="de-DE" sz="1100" dirty="0"/>
              <a:t> </a:t>
            </a:r>
            <a:r>
              <a:rPr lang="de-DE" sz="1100" dirty="0" smtClean="0"/>
              <a:t>sein</a:t>
            </a:r>
            <a:r>
              <a:rPr lang="de-DE" sz="1100" dirty="0" smtClean="0"/>
              <a:t>, § 17 Abs. 1 KVVG.</a:t>
            </a:r>
          </a:p>
          <a:p>
            <a:pPr>
              <a:spcAft>
                <a:spcPts val="1200"/>
              </a:spcAft>
            </a:pPr>
            <a:r>
              <a:rPr lang="de-DE" sz="1100" dirty="0" smtClean="0"/>
              <a:t>Beschlussfassung </a:t>
            </a:r>
            <a:r>
              <a:rPr lang="de-DE" sz="1100" dirty="0"/>
              <a:t>nicht von Erscheinen der Mehrheit der KV-Mitglieder abhängig, wenn erneute Einladung mit gleicher </a:t>
            </a:r>
            <a:r>
              <a:rPr lang="de-DE" sz="1100" dirty="0" smtClean="0"/>
              <a:t>Tagesordnung. </a:t>
            </a:r>
            <a:endParaRPr lang="de-DE" sz="1100" dirty="0"/>
          </a:p>
          <a:p>
            <a:pPr>
              <a:spcAft>
                <a:spcPts val="1200"/>
              </a:spcAft>
            </a:pPr>
            <a:r>
              <a:rPr lang="de-DE" sz="1100" dirty="0"/>
              <a:t>Mit der Mehrheit der abgegebenen Stimmen; Enthaltungen sind keine </a:t>
            </a:r>
            <a:r>
              <a:rPr lang="de-DE" sz="1100" dirty="0" smtClean="0"/>
              <a:t>Nein-Stimmen; </a:t>
            </a:r>
            <a:r>
              <a:rPr lang="de-DE" sz="1100" dirty="0"/>
              <a:t>Stimmengleichheit </a:t>
            </a:r>
            <a:r>
              <a:rPr lang="de-DE" sz="1100" dirty="0" smtClean="0"/>
              <a:t>= Ablehnung</a:t>
            </a:r>
            <a:r>
              <a:rPr lang="de-DE" sz="1100" dirty="0" smtClean="0"/>
              <a:t>.</a:t>
            </a:r>
            <a:endParaRPr lang="de-DE" sz="1100" dirty="0"/>
          </a:p>
          <a:p>
            <a:pPr>
              <a:spcAft>
                <a:spcPts val="1200"/>
              </a:spcAft>
            </a:pPr>
            <a:r>
              <a:rPr lang="de-DE" sz="1100" dirty="0"/>
              <a:t>i. d. R. Nichtöffentlichkeit der Sitzung, vgl. 16 </a:t>
            </a:r>
            <a:r>
              <a:rPr lang="de-DE" sz="1100" dirty="0" smtClean="0"/>
              <a:t>KVVG.</a:t>
            </a:r>
          </a:p>
          <a:p>
            <a:pPr>
              <a:spcAft>
                <a:spcPts val="1200"/>
              </a:spcAft>
            </a:pPr>
            <a:r>
              <a:rPr lang="de-DE" sz="1100" dirty="0" smtClean="0"/>
              <a:t>Virtuelle </a:t>
            </a:r>
            <a:r>
              <a:rPr lang="de-DE" sz="1100" dirty="0"/>
              <a:t>Hybridsitzungen sowie </a:t>
            </a:r>
            <a:r>
              <a:rPr lang="de-DE" sz="1100" dirty="0" smtClean="0"/>
              <a:t>Stern- oder Umlaufverfahren </a:t>
            </a:r>
            <a:r>
              <a:rPr lang="de-DE" sz="1100" dirty="0"/>
              <a:t>möglich, wenn </a:t>
            </a:r>
            <a:r>
              <a:rPr lang="de-DE" sz="1100" dirty="0" smtClean="0"/>
              <a:t>der KV dies beschließt:</a:t>
            </a:r>
            <a:endParaRPr lang="de-DE" sz="1100" dirty="0"/>
          </a:p>
          <a:p>
            <a:pPr lvl="2">
              <a:spcAft>
                <a:spcPts val="600"/>
              </a:spcAft>
              <a:buFont typeface="Symbol" panose="05050102010706020507" pitchFamily="18" charset="2"/>
              <a:buChar char="-"/>
            </a:pPr>
            <a:r>
              <a:rPr lang="de-DE" sz="1100" dirty="0" smtClean="0"/>
              <a:t>Im </a:t>
            </a:r>
            <a:r>
              <a:rPr lang="de-DE" sz="1100" dirty="0" err="1" smtClean="0"/>
              <a:t>Eilfall</a:t>
            </a:r>
            <a:r>
              <a:rPr lang="de-DE" sz="1100" dirty="0" smtClean="0"/>
              <a:t> ist die Entscheidung des Vorsitzenden ausreichend.</a:t>
            </a:r>
            <a:endParaRPr lang="de-DE" sz="1100" dirty="0"/>
          </a:p>
          <a:p>
            <a:pPr lvl="2">
              <a:spcAft>
                <a:spcPts val="600"/>
              </a:spcAft>
              <a:buFont typeface="Symbol" panose="05050102010706020507" pitchFamily="18" charset="2"/>
              <a:buChar char="-"/>
            </a:pPr>
            <a:r>
              <a:rPr lang="de-DE" sz="1100" dirty="0" smtClean="0"/>
              <a:t>Aber: Bei Wahlen ist ein Stern- oder Umlaufverfahren nicht zulässig.</a:t>
            </a:r>
            <a:endParaRPr lang="de-DE" sz="1100" dirty="0"/>
          </a:p>
          <a:p>
            <a:pPr lvl="2">
              <a:spcAft>
                <a:spcPts val="600"/>
              </a:spcAft>
              <a:buFont typeface="Symbol" panose="05050102010706020507" pitchFamily="18" charset="2"/>
              <a:buChar char="-"/>
            </a:pPr>
            <a:r>
              <a:rPr lang="de-DE" sz="1100" dirty="0" smtClean="0"/>
              <a:t>Rechtzeitige Übermittlung der Beschlussvorlage</a:t>
            </a:r>
            <a:r>
              <a:rPr lang="de-DE" sz="1100" dirty="0"/>
              <a:t> </a:t>
            </a:r>
            <a:r>
              <a:rPr lang="de-DE" sz="1100" dirty="0" smtClean="0"/>
              <a:t>notwendig.</a:t>
            </a:r>
            <a:endParaRPr lang="de-DE" sz="1100" dirty="0"/>
          </a:p>
          <a:p>
            <a:pPr lvl="2">
              <a:spcAft>
                <a:spcPts val="600"/>
              </a:spcAft>
              <a:buFont typeface="Symbol" panose="05050102010706020507" pitchFamily="18" charset="2"/>
              <a:buChar char="-"/>
            </a:pPr>
            <a:r>
              <a:rPr lang="de-DE" sz="1100" dirty="0"/>
              <a:t>Bei Umlaufverfahren: Schrift- oder Textform; </a:t>
            </a:r>
            <a:r>
              <a:rPr lang="de-DE" sz="1100" dirty="0" smtClean="0"/>
              <a:t>Rückäußerungsfrist verstreichen </a:t>
            </a:r>
            <a:r>
              <a:rPr lang="de-DE" sz="1100" dirty="0"/>
              <a:t>= Nein; bei Widerspruch eines Drittels der KV-Mitglieder </a:t>
            </a:r>
            <a:r>
              <a:rPr lang="de-DE" sz="1100" dirty="0" smtClean="0"/>
              <a:t>Präsenz- </a:t>
            </a:r>
            <a:r>
              <a:rPr lang="de-DE" sz="1100" dirty="0"/>
              <a:t>oder virtuelle (Hybrid-)</a:t>
            </a:r>
            <a:r>
              <a:rPr lang="de-DE" sz="1100" dirty="0" smtClean="0"/>
              <a:t>Sitzung erforderlich.</a:t>
            </a:r>
            <a:endParaRPr lang="de-DE" sz="1100" dirty="0"/>
          </a:p>
          <a:p>
            <a:pPr lvl="2">
              <a:spcAft>
                <a:spcPts val="600"/>
              </a:spcAft>
              <a:buFont typeface="Symbol" panose="05050102010706020507" pitchFamily="18" charset="2"/>
              <a:buChar char="-"/>
            </a:pPr>
            <a:r>
              <a:rPr lang="de-DE" sz="1100" dirty="0"/>
              <a:t>Beschlüsse sind mit dem Abstimmungsergebnis zu protokollieren und in der nächsten ordentlichen Sitzung des Kirchenvorstands bekannt zu </a:t>
            </a:r>
            <a:r>
              <a:rPr lang="de-DE" sz="1100" dirty="0" smtClean="0"/>
              <a:t>geben.</a:t>
            </a:r>
            <a:endParaRPr lang="de-DE" sz="1100" dirty="0"/>
          </a:p>
          <a:p>
            <a:pPr>
              <a:spcAft>
                <a:spcPts val="1200"/>
              </a:spcAft>
            </a:pPr>
            <a:r>
              <a:rPr lang="de-DE" sz="1100" dirty="0"/>
              <a:t>Protokoll in elektronischer Form, vgl. § 20 </a:t>
            </a:r>
            <a:r>
              <a:rPr lang="de-DE" sz="1100" dirty="0" smtClean="0"/>
              <a:t>KVVG</a:t>
            </a:r>
            <a:r>
              <a:rPr lang="de-DE" sz="1200" dirty="0" smtClean="0"/>
              <a:t>.</a:t>
            </a:r>
            <a:endParaRPr lang="de-DE" sz="1200" dirty="0"/>
          </a:p>
          <a:p>
            <a:pPr>
              <a:spcAft>
                <a:spcPts val="1200"/>
              </a:spcAft>
            </a:pPr>
            <a:endParaRPr lang="de-DE" sz="1200" dirty="0" smtClean="0"/>
          </a:p>
          <a:p>
            <a:pPr>
              <a:spcAft>
                <a:spcPts val="1200"/>
              </a:spcAft>
            </a:pPr>
            <a:endParaRPr lang="de-DE" dirty="0"/>
          </a:p>
          <a:p>
            <a:pPr>
              <a:spcAft>
                <a:spcPts val="1200"/>
              </a:spcAft>
            </a:pPr>
            <a:endParaRPr lang="de-DE" dirty="0"/>
          </a:p>
          <a:p>
            <a:pPr>
              <a:spcAft>
                <a:spcPts val="1200"/>
              </a:spcAft>
            </a:pPr>
            <a:endParaRPr lang="de-DE" sz="1200" dirty="0" smtClean="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9</a:t>
            </a:fld>
            <a:endParaRPr lang="de-DE" dirty="0"/>
          </a:p>
        </p:txBody>
      </p:sp>
    </p:spTree>
    <p:extLst>
      <p:ext uri="{BB962C8B-B14F-4D97-AF65-F5344CB8AC3E}">
        <p14:creationId xmlns:p14="http://schemas.microsoft.com/office/powerpoint/2010/main" val="14497543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dirty="0">
                <a:solidFill>
                  <a:schemeClr val="accent2"/>
                </a:solidFill>
              </a:rPr>
              <a:t>Befangenheit, § 19 </a:t>
            </a:r>
            <a:r>
              <a:rPr lang="de-DE" sz="2000" dirty="0" smtClean="0">
                <a:solidFill>
                  <a:schemeClr val="accent2"/>
                </a:solidFill>
              </a:rPr>
              <a:t>KVVG</a:t>
            </a:r>
            <a:endParaRPr lang="de-DE" sz="2000" dirty="0">
              <a:solidFill>
                <a:schemeClr val="accent2"/>
              </a:solidFill>
            </a:endParaRPr>
          </a:p>
        </p:txBody>
      </p:sp>
      <p:sp>
        <p:nvSpPr>
          <p:cNvPr id="3" name="Inhaltsplatzhalter 2"/>
          <p:cNvSpPr>
            <a:spLocks noGrp="1"/>
          </p:cNvSpPr>
          <p:nvPr>
            <p:ph idx="1"/>
          </p:nvPr>
        </p:nvSpPr>
        <p:spPr>
          <a:xfrm>
            <a:off x="415530" y="1265287"/>
            <a:ext cx="7227592" cy="3740343"/>
          </a:xfrm>
        </p:spPr>
        <p:txBody>
          <a:bodyPr/>
          <a:lstStyle/>
          <a:p>
            <a:pPr>
              <a:spcAft>
                <a:spcPts val="1200"/>
              </a:spcAft>
            </a:pPr>
            <a:r>
              <a:rPr lang="de-DE" dirty="0"/>
              <a:t>Verweis auf §§ 82-84 </a:t>
            </a:r>
            <a:r>
              <a:rPr lang="de-DE" dirty="0" smtClean="0"/>
              <a:t>Abgabenordnung.</a:t>
            </a:r>
            <a:endParaRPr lang="de-DE" dirty="0"/>
          </a:p>
          <a:p>
            <a:pPr>
              <a:spcAft>
                <a:spcPts val="1200"/>
              </a:spcAft>
            </a:pPr>
            <a:r>
              <a:rPr lang="de-DE" dirty="0"/>
              <a:t>W</a:t>
            </a:r>
            <a:r>
              <a:rPr lang="de-DE" dirty="0" smtClean="0"/>
              <a:t>eites Verständnis.</a:t>
            </a:r>
            <a:endParaRPr lang="de-DE" dirty="0"/>
          </a:p>
          <a:p>
            <a:pPr>
              <a:spcAft>
                <a:spcPts val="1200"/>
              </a:spcAft>
            </a:pPr>
            <a:r>
              <a:rPr lang="de-DE" dirty="0"/>
              <a:t>F</a:t>
            </a:r>
            <a:r>
              <a:rPr lang="de-DE" dirty="0" smtClean="0"/>
              <a:t>ührt </a:t>
            </a:r>
            <a:r>
              <a:rPr lang="de-DE" dirty="0"/>
              <a:t>nicht zur Unwirksamkeit des </a:t>
            </a:r>
            <a:r>
              <a:rPr lang="de-DE" dirty="0" smtClean="0"/>
              <a:t>Beschlusses, aber EGV </a:t>
            </a:r>
            <a:r>
              <a:rPr lang="de-DE" dirty="0"/>
              <a:t>kann </a:t>
            </a:r>
            <a:r>
              <a:rPr lang="de-DE" dirty="0" smtClean="0"/>
              <a:t>den Beschluss innerhalb </a:t>
            </a:r>
            <a:r>
              <a:rPr lang="de-DE" dirty="0"/>
              <a:t>von vier Wochen </a:t>
            </a:r>
            <a:r>
              <a:rPr lang="de-DE" dirty="0" smtClean="0"/>
              <a:t>beanstanden</a:t>
            </a:r>
            <a:r>
              <a:rPr lang="de-DE" dirty="0"/>
              <a:t>, wenn die Mitwirkung des betroffenen Mitgliedes für die Beschlussfassung entscheidend </a:t>
            </a:r>
            <a:r>
              <a:rPr lang="de-DE" dirty="0" smtClean="0"/>
              <a:t>war (</a:t>
            </a:r>
            <a:r>
              <a:rPr lang="de-DE" dirty="0" smtClean="0"/>
              <a:t>Beschluss ist EGV zur Kenntnis zu bringen).</a:t>
            </a:r>
            <a:endParaRPr lang="de-DE" dirty="0"/>
          </a:p>
          <a:p>
            <a:pPr>
              <a:spcAft>
                <a:spcPts val="1200"/>
              </a:spcAft>
            </a:pPr>
            <a:endParaRPr lang="de-DE" dirty="0"/>
          </a:p>
          <a:p>
            <a:pPr>
              <a:spcAft>
                <a:spcPts val="1200"/>
              </a:spcAft>
            </a:pPr>
            <a:endParaRPr lang="de-DE" sz="1200" i="1" dirty="0" smtClean="0"/>
          </a:p>
          <a:p>
            <a:pPr>
              <a:spcAft>
                <a:spcPts val="1200"/>
              </a:spcAft>
            </a:pPr>
            <a:endParaRPr lang="de-DE" dirty="0"/>
          </a:p>
          <a:p>
            <a:pPr>
              <a:spcAft>
                <a:spcPts val="1200"/>
              </a:spcAft>
            </a:pPr>
            <a:endParaRPr lang="de-DE" dirty="0"/>
          </a:p>
          <a:p>
            <a:pPr>
              <a:spcAft>
                <a:spcPts val="1200"/>
              </a:spcAft>
            </a:pPr>
            <a:endParaRPr lang="de-DE" sz="1200" dirty="0" smtClean="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 </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10</a:t>
            </a:fld>
            <a:endParaRPr lang="de-DE" dirty="0"/>
          </a:p>
        </p:txBody>
      </p:sp>
    </p:spTree>
    <p:extLst>
      <p:ext uri="{BB962C8B-B14F-4D97-AF65-F5344CB8AC3E}">
        <p14:creationId xmlns:p14="http://schemas.microsoft.com/office/powerpoint/2010/main" val="2284189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dirty="0" smtClean="0">
                <a:solidFill>
                  <a:schemeClr val="accent2"/>
                </a:solidFill>
              </a:rPr>
              <a:t>Vertretung der Kirchengemeinde, § 21 KVVG</a:t>
            </a:r>
            <a:endParaRPr lang="de-DE" sz="2000" dirty="0">
              <a:solidFill>
                <a:schemeClr val="accent2"/>
              </a:solidFill>
            </a:endParaRPr>
          </a:p>
        </p:txBody>
      </p:sp>
      <p:sp>
        <p:nvSpPr>
          <p:cNvPr id="3" name="Inhaltsplatzhalter 2"/>
          <p:cNvSpPr>
            <a:spLocks noGrp="1"/>
          </p:cNvSpPr>
          <p:nvPr>
            <p:ph idx="1"/>
          </p:nvPr>
        </p:nvSpPr>
        <p:spPr>
          <a:xfrm>
            <a:off x="316208" y="1283454"/>
            <a:ext cx="7227592" cy="3740343"/>
          </a:xfrm>
        </p:spPr>
        <p:txBody>
          <a:bodyPr/>
          <a:lstStyle/>
          <a:p>
            <a:pPr>
              <a:spcAft>
                <a:spcPts val="1200"/>
              </a:spcAft>
            </a:pPr>
            <a:r>
              <a:rPr lang="de-DE" dirty="0" smtClean="0"/>
              <a:t>Rechtsverbindlichkeit der Willenserklärungen des Kirchenvorstands, wenn </a:t>
            </a:r>
            <a:r>
              <a:rPr lang="de-DE" b="1" dirty="0" smtClean="0"/>
              <a:t>Unterschrift des Vorsitzenden/geschäftsführenden Vorsitzenden/Stellvertretung + Unterschrift eines weiteren KV-Mitglieds + Amtssiegel</a:t>
            </a:r>
            <a:r>
              <a:rPr lang="de-DE" dirty="0" smtClean="0"/>
              <a:t>.</a:t>
            </a:r>
          </a:p>
          <a:p>
            <a:pPr>
              <a:spcAft>
                <a:spcPts val="1200"/>
              </a:spcAft>
            </a:pPr>
            <a:r>
              <a:rPr lang="de-DE" dirty="0" smtClean="0"/>
              <a:t>Aber: Gefahr </a:t>
            </a:r>
            <a:r>
              <a:rPr lang="de-DE" dirty="0" smtClean="0"/>
              <a:t>im Verzug.</a:t>
            </a:r>
          </a:p>
          <a:p>
            <a:pPr>
              <a:spcAft>
                <a:spcPts val="1200"/>
              </a:spcAft>
            </a:pPr>
            <a:r>
              <a:rPr lang="de-DE" dirty="0" smtClean="0"/>
              <a:t>Aber: Geschäfte der laufenden Verwaltung</a:t>
            </a:r>
            <a:r>
              <a:rPr lang="de-DE" dirty="0" smtClean="0"/>
              <a:t>.</a:t>
            </a:r>
          </a:p>
          <a:p>
            <a:pPr>
              <a:spcAft>
                <a:spcPts val="1200"/>
              </a:spcAft>
            </a:pPr>
            <a:r>
              <a:rPr lang="de-DE" dirty="0" smtClean="0"/>
              <a:t>Bei Gefahr im Verzug und Geschäften der laufenden Verwaltung darf der Vorsitzende, der geschäftsführende Vorsitzende oder die Stellevertretung alleine handeln.</a:t>
            </a:r>
            <a:endParaRPr lang="de-DE" dirty="0" smtClean="0"/>
          </a:p>
          <a:p>
            <a:pPr>
              <a:spcAft>
                <a:spcPts val="1200"/>
              </a:spcAft>
            </a:pPr>
            <a:endParaRPr lang="de-DE" sz="1200" dirty="0" smtClean="0"/>
          </a:p>
          <a:p>
            <a:pPr>
              <a:spcAft>
                <a:spcPts val="1200"/>
              </a:spcAft>
            </a:pPr>
            <a:endParaRPr lang="de-DE" sz="1200" dirty="0" smtClean="0"/>
          </a:p>
          <a:p>
            <a:pPr>
              <a:spcAft>
                <a:spcPts val="1200"/>
              </a:spcAft>
            </a:pPr>
            <a:endParaRPr lang="de-DE" dirty="0"/>
          </a:p>
          <a:p>
            <a:pPr>
              <a:spcAft>
                <a:spcPts val="1200"/>
              </a:spcAft>
            </a:pPr>
            <a:endParaRPr lang="de-DE" dirty="0"/>
          </a:p>
          <a:p>
            <a:pPr>
              <a:spcAft>
                <a:spcPts val="1200"/>
              </a:spcAft>
            </a:pPr>
            <a:endParaRPr lang="de-DE" sz="1200" dirty="0" smtClean="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 </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11</a:t>
            </a:fld>
            <a:endParaRPr lang="de-DE" dirty="0"/>
          </a:p>
        </p:txBody>
      </p:sp>
    </p:spTree>
    <p:extLst>
      <p:ext uri="{BB962C8B-B14F-4D97-AF65-F5344CB8AC3E}">
        <p14:creationId xmlns:p14="http://schemas.microsoft.com/office/powerpoint/2010/main" val="23898016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dirty="0">
                <a:solidFill>
                  <a:schemeClr val="accent2"/>
                </a:solidFill>
              </a:rPr>
              <a:t>Geschäfte der laufenden Verwaltung, </a:t>
            </a:r>
            <a:r>
              <a:rPr lang="de-DE" sz="2000" dirty="0" smtClean="0">
                <a:solidFill>
                  <a:schemeClr val="accent2"/>
                </a:solidFill>
              </a:rPr>
              <a:t/>
            </a:r>
            <a:br>
              <a:rPr lang="de-DE" sz="2000" dirty="0" smtClean="0">
                <a:solidFill>
                  <a:schemeClr val="accent2"/>
                </a:solidFill>
              </a:rPr>
            </a:br>
            <a:r>
              <a:rPr lang="de-DE" sz="2000" dirty="0" smtClean="0">
                <a:solidFill>
                  <a:schemeClr val="accent2"/>
                </a:solidFill>
              </a:rPr>
              <a:t>§ </a:t>
            </a:r>
            <a:r>
              <a:rPr lang="de-DE" sz="2000" dirty="0">
                <a:solidFill>
                  <a:schemeClr val="accent2"/>
                </a:solidFill>
              </a:rPr>
              <a:t>21 Abs. 3 KVVG </a:t>
            </a:r>
            <a:r>
              <a:rPr lang="de-DE" sz="2000" dirty="0" err="1" smtClean="0">
                <a:solidFill>
                  <a:schemeClr val="accent2"/>
                </a:solidFill>
              </a:rPr>
              <a:t>i.V.m</a:t>
            </a:r>
            <a:r>
              <a:rPr lang="de-DE" sz="2000" dirty="0" smtClean="0">
                <a:solidFill>
                  <a:schemeClr val="accent2"/>
                </a:solidFill>
              </a:rPr>
              <a:t>. Ausführungsbestimmungen</a:t>
            </a:r>
            <a:r>
              <a:rPr lang="de-DE" dirty="0" smtClean="0">
                <a:solidFill>
                  <a:schemeClr val="accent2"/>
                </a:solidFill>
              </a:rPr>
              <a:t/>
            </a:r>
            <a:br>
              <a:rPr lang="de-DE" dirty="0" smtClean="0">
                <a:solidFill>
                  <a:schemeClr val="accent2"/>
                </a:solidFill>
              </a:rPr>
            </a:br>
            <a:r>
              <a:rPr lang="de-DE" dirty="0" smtClean="0">
                <a:solidFill>
                  <a:schemeClr val="accent2"/>
                </a:solidFill>
              </a:rPr>
              <a:t/>
            </a:r>
            <a:br>
              <a:rPr lang="de-DE" dirty="0" smtClean="0">
                <a:solidFill>
                  <a:schemeClr val="accent2"/>
                </a:solidFill>
              </a:rPr>
            </a:br>
            <a:endParaRPr lang="de-DE" dirty="0">
              <a:solidFill>
                <a:schemeClr val="accent2"/>
              </a:solidFill>
            </a:endParaRPr>
          </a:p>
        </p:txBody>
      </p:sp>
      <p:sp>
        <p:nvSpPr>
          <p:cNvPr id="3" name="Inhaltsplatzhalter 2"/>
          <p:cNvSpPr>
            <a:spLocks noGrp="1"/>
          </p:cNvSpPr>
          <p:nvPr>
            <p:ph idx="1"/>
          </p:nvPr>
        </p:nvSpPr>
        <p:spPr>
          <a:xfrm>
            <a:off x="358775" y="1217469"/>
            <a:ext cx="7227592" cy="3740343"/>
          </a:xfrm>
        </p:spPr>
        <p:txBody>
          <a:bodyPr/>
          <a:lstStyle/>
          <a:p>
            <a:pPr>
              <a:spcAft>
                <a:spcPts val="1200"/>
              </a:spcAft>
            </a:pPr>
            <a:r>
              <a:rPr lang="de-DE" dirty="0"/>
              <a:t>Geschäfte der laufenden Verwaltung = Geschäfte bis zu einer Höhe von 5.000 EUR brutto im Einzelfall, die in mehr oder weniger regelmäßiger Wiederkehr vorkommen und nach Größe, Umfang der Verwaltungstätigkeit und Finanzkraft der Kirchengemeinde von sachlich weniger erheblicher Bedeutung </a:t>
            </a:r>
            <a:r>
              <a:rPr lang="de-DE" dirty="0" smtClean="0"/>
              <a:t>sind.</a:t>
            </a:r>
          </a:p>
          <a:p>
            <a:pPr>
              <a:spcAft>
                <a:spcPts val="1200"/>
              </a:spcAft>
            </a:pPr>
            <a:r>
              <a:rPr lang="de-DE" dirty="0"/>
              <a:t>N</a:t>
            </a:r>
            <a:r>
              <a:rPr lang="de-DE" dirty="0" smtClean="0"/>
              <a:t>icht kirchenaufsichtsrechtlich </a:t>
            </a:r>
            <a:r>
              <a:rPr lang="de-DE" dirty="0"/>
              <a:t>genehmigungspflichtige </a:t>
            </a:r>
            <a:r>
              <a:rPr lang="de-DE" dirty="0" smtClean="0"/>
              <a:t>Rechtsgeschäfte, es sei denn Kauf-, Tausch, Werk- und Geschäftsbesorgungsverträge unter 5.000 € brutto.</a:t>
            </a:r>
            <a:endParaRPr lang="de-DE" dirty="0"/>
          </a:p>
          <a:p>
            <a:pPr>
              <a:spcAft>
                <a:spcPts val="1200"/>
              </a:spcAft>
            </a:pPr>
            <a:r>
              <a:rPr lang="de-DE" dirty="0"/>
              <a:t>Heraufsetzung der Wertgrenze bis zur Höhe des doppelten Betrags </a:t>
            </a:r>
            <a:r>
              <a:rPr lang="de-DE" dirty="0" smtClean="0"/>
              <a:t>durch KV möglich.</a:t>
            </a:r>
            <a:endParaRPr lang="de-DE" dirty="0"/>
          </a:p>
          <a:p>
            <a:pPr>
              <a:spcAft>
                <a:spcPts val="1200"/>
              </a:spcAft>
            </a:pPr>
            <a:r>
              <a:rPr lang="de-DE" dirty="0" smtClean="0"/>
              <a:t>Vier-Augen-Prinzip.</a:t>
            </a:r>
            <a:endParaRPr lang="de-DE" dirty="0"/>
          </a:p>
          <a:p>
            <a:pPr>
              <a:spcAft>
                <a:spcPts val="1200"/>
              </a:spcAft>
            </a:pPr>
            <a:r>
              <a:rPr lang="de-DE" dirty="0" smtClean="0"/>
              <a:t>KV </a:t>
            </a:r>
            <a:r>
              <a:rPr lang="de-DE" dirty="0"/>
              <a:t>kann sich Entscheidung </a:t>
            </a:r>
            <a:r>
              <a:rPr lang="de-DE" dirty="0" smtClean="0"/>
              <a:t>vorbehalten.</a:t>
            </a:r>
            <a:endParaRPr lang="de-DE" dirty="0"/>
          </a:p>
          <a:p>
            <a:pPr>
              <a:spcAft>
                <a:spcPts val="1200"/>
              </a:spcAft>
            </a:pPr>
            <a:r>
              <a:rPr lang="de-DE" dirty="0"/>
              <a:t>Beauftragung </a:t>
            </a:r>
            <a:r>
              <a:rPr lang="de-DE" dirty="0" smtClean="0"/>
              <a:t>KV-Ausschuss</a:t>
            </a:r>
            <a:r>
              <a:rPr lang="de-DE" dirty="0"/>
              <a:t>, Verwaltungsleitung oder Dritter mit Durchführung Geschäfte der laufenden Verwaltung </a:t>
            </a:r>
            <a:r>
              <a:rPr lang="de-DE" dirty="0" smtClean="0"/>
              <a:t>möglich.</a:t>
            </a:r>
            <a:endParaRPr lang="de-DE" dirty="0"/>
          </a:p>
          <a:p>
            <a:pPr>
              <a:spcAft>
                <a:spcPts val="1200"/>
              </a:spcAft>
            </a:pPr>
            <a:endParaRPr lang="de-DE" sz="1200" i="1" dirty="0" smtClean="0"/>
          </a:p>
          <a:p>
            <a:pPr>
              <a:spcAft>
                <a:spcPts val="1200"/>
              </a:spcAft>
            </a:pPr>
            <a:endParaRPr lang="de-DE" dirty="0"/>
          </a:p>
          <a:p>
            <a:pPr>
              <a:spcAft>
                <a:spcPts val="1200"/>
              </a:spcAft>
            </a:pPr>
            <a:endParaRPr lang="de-DE" dirty="0"/>
          </a:p>
          <a:p>
            <a:pPr>
              <a:spcAft>
                <a:spcPts val="1200"/>
              </a:spcAft>
            </a:pPr>
            <a:endParaRPr lang="de-DE" sz="1200" dirty="0" smtClean="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 </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12</a:t>
            </a:fld>
            <a:endParaRPr lang="de-DE" dirty="0"/>
          </a:p>
        </p:txBody>
      </p:sp>
    </p:spTree>
    <p:extLst>
      <p:ext uri="{BB962C8B-B14F-4D97-AF65-F5344CB8AC3E}">
        <p14:creationId xmlns:p14="http://schemas.microsoft.com/office/powerpoint/2010/main" val="15449777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dirty="0">
                <a:solidFill>
                  <a:schemeClr val="accent2"/>
                </a:solidFill>
              </a:rPr>
              <a:t>Ausschüsse, § 7 </a:t>
            </a:r>
            <a:r>
              <a:rPr lang="de-DE" sz="2000" dirty="0" smtClean="0">
                <a:solidFill>
                  <a:schemeClr val="accent2"/>
                </a:solidFill>
              </a:rPr>
              <a:t>KVVG </a:t>
            </a:r>
            <a:r>
              <a:rPr lang="de-DE" sz="2000" dirty="0">
                <a:solidFill>
                  <a:schemeClr val="accent2"/>
                </a:solidFill>
              </a:rPr>
              <a:t>i. V. </a:t>
            </a:r>
            <a:r>
              <a:rPr lang="de-DE" sz="2000" dirty="0" smtClean="0">
                <a:solidFill>
                  <a:schemeClr val="accent2"/>
                </a:solidFill>
              </a:rPr>
              <a:t>m. Ausführungsbestimmungen </a:t>
            </a:r>
            <a:endParaRPr lang="de-DE" sz="2000" dirty="0">
              <a:solidFill>
                <a:schemeClr val="accent2"/>
              </a:solidFill>
            </a:endParaRPr>
          </a:p>
        </p:txBody>
      </p:sp>
      <p:sp>
        <p:nvSpPr>
          <p:cNvPr id="3" name="Inhaltsplatzhalter 2"/>
          <p:cNvSpPr>
            <a:spLocks noGrp="1"/>
          </p:cNvSpPr>
          <p:nvPr>
            <p:ph idx="1"/>
          </p:nvPr>
        </p:nvSpPr>
        <p:spPr>
          <a:xfrm>
            <a:off x="358774" y="815724"/>
            <a:ext cx="7278768" cy="4142089"/>
          </a:xfrm>
        </p:spPr>
        <p:txBody>
          <a:bodyPr/>
          <a:lstStyle/>
          <a:p>
            <a:pPr>
              <a:spcAft>
                <a:spcPts val="1200"/>
              </a:spcAft>
            </a:pPr>
            <a:r>
              <a:rPr lang="de-DE" sz="1100" dirty="0" smtClean="0"/>
              <a:t>KV soll nach § 7 KVVG für die Dauer seiner Amtsperiode Ausschüsse bilden.</a:t>
            </a:r>
          </a:p>
          <a:p>
            <a:pPr>
              <a:spcAft>
                <a:spcPts val="1200"/>
              </a:spcAft>
            </a:pPr>
            <a:r>
              <a:rPr lang="de-DE" sz="1100" dirty="0" smtClean="0"/>
              <a:t>KV legt im KV-Beschluss fest: Anzahl der Ausschussmitglieder, Vorsitz und stellvertretenden Vorsitz und Zuständigkeitsbereich des Ausschusses.</a:t>
            </a:r>
            <a:endParaRPr lang="de-DE" sz="1100" dirty="0"/>
          </a:p>
          <a:p>
            <a:pPr>
              <a:spcAft>
                <a:spcPts val="1200"/>
              </a:spcAft>
            </a:pPr>
            <a:r>
              <a:rPr lang="de-DE" sz="1100" dirty="0" smtClean="0"/>
              <a:t>In der Regel sollen folgende Fachausschüsse gebildet werden: Bau-, Finanz-, Liegenschafts-, Personal- (soweit Personal bei den KG angestellt ist), KiTa – (KiTa allgemein oder KiTa Personalangelegenheiten) und Friedhofsausschuss.</a:t>
            </a:r>
          </a:p>
          <a:p>
            <a:pPr>
              <a:spcAft>
                <a:spcPts val="1200"/>
              </a:spcAft>
            </a:pPr>
            <a:r>
              <a:rPr lang="de-DE" sz="1100" dirty="0" smtClean="0"/>
              <a:t>KV kann zudem Ausschüsse für die Erledigung ortsbezogener Aufgaben bilden; Bezeichnung soll den jeweiligen </a:t>
            </a:r>
            <a:r>
              <a:rPr lang="de-DE" sz="1100" dirty="0" err="1" smtClean="0"/>
              <a:t>Kirchort</a:t>
            </a:r>
            <a:r>
              <a:rPr lang="de-DE" sz="1100" dirty="0" smtClean="0"/>
              <a:t> wiedergeben, z.B. Kirchenvorstandsausschuss St. … (Name der Kirche, an deren Ort der Ausschuss tätig ist).</a:t>
            </a:r>
          </a:p>
          <a:p>
            <a:pPr>
              <a:spcAft>
                <a:spcPts val="1200"/>
              </a:spcAft>
            </a:pPr>
            <a:r>
              <a:rPr lang="de-DE" sz="1100" dirty="0" smtClean="0"/>
              <a:t>Aufgaben und Befugnisse der Fachausschüsse und der Ausschüsse für die Erledigung ortsbezogener Aufgaben werden in Ausführungsbestimmung Ausschüsse im Einzelnen geregelt; anderweitiger Beschluss des KV möglich.</a:t>
            </a:r>
          </a:p>
          <a:p>
            <a:pPr>
              <a:spcAft>
                <a:spcPts val="1200"/>
              </a:spcAft>
            </a:pPr>
            <a:r>
              <a:rPr lang="de-DE" sz="1100" dirty="0" smtClean="0"/>
              <a:t>Besetzung: Soweit Befugnisse nach § 7 Abs. 2 S. 1 KVVG übertragen werden (Vertretung </a:t>
            </a:r>
            <a:r>
              <a:rPr lang="de-DE" sz="1100" dirty="0"/>
              <a:t>der KG für bestimmte Sach- und </a:t>
            </a:r>
            <a:r>
              <a:rPr lang="de-DE" sz="1100" dirty="0" smtClean="0"/>
              <a:t>Geschäftsbereiche), muss Ausschuss ein Mitglied des KV angehören; Berufung sachkundiger Mitglieder möglich.</a:t>
            </a:r>
          </a:p>
          <a:p>
            <a:pPr>
              <a:spcAft>
                <a:spcPts val="1200"/>
              </a:spcAft>
            </a:pPr>
            <a:r>
              <a:rPr lang="de-DE" sz="1100" dirty="0" smtClean="0"/>
              <a:t>Erteilung von Generalvollmachten unzulässig.</a:t>
            </a:r>
          </a:p>
          <a:p>
            <a:pPr>
              <a:spcAft>
                <a:spcPts val="1200"/>
              </a:spcAft>
            </a:pPr>
            <a:r>
              <a:rPr lang="de-DE" sz="1100" dirty="0" smtClean="0"/>
              <a:t>Sitzung und Beschlussfassung: §§ 15 bis 19, 20 Abs. 1 bis 3 </a:t>
            </a:r>
            <a:r>
              <a:rPr lang="de-DE" sz="1100" dirty="0" smtClean="0"/>
              <a:t>KVVG gelten </a:t>
            </a:r>
            <a:r>
              <a:rPr lang="de-DE" sz="1100" smtClean="0"/>
              <a:t>entsprechend; Willenserklärungen </a:t>
            </a:r>
            <a:r>
              <a:rPr lang="de-DE" sz="1100" dirty="0" smtClean="0"/>
              <a:t>des Ausschusses, welche die KG oder die vom KV vertretenen Vermögensmassen berechtigen oder verpflichten sollen, sind stets von mind. zwei Ausschussmitgliedern schriftlich abzugeben.</a:t>
            </a:r>
          </a:p>
          <a:p>
            <a:pPr>
              <a:spcAft>
                <a:spcPts val="1200"/>
              </a:spcAft>
            </a:pPr>
            <a:endParaRPr lang="de-DE" sz="1100" dirty="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smtClean="0"/>
              <a:t>Einführung in das neue Kirchenvorstandsrecht | Dr. Heike Gassert</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13</a:t>
            </a:fld>
            <a:endParaRPr lang="de-DE" dirty="0"/>
          </a:p>
        </p:txBody>
      </p:sp>
    </p:spTree>
    <p:extLst>
      <p:ext uri="{BB962C8B-B14F-4D97-AF65-F5344CB8AC3E}">
        <p14:creationId xmlns:p14="http://schemas.microsoft.com/office/powerpoint/2010/main" val="13987108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dirty="0" smtClean="0">
                <a:solidFill>
                  <a:schemeClr val="accent2"/>
                </a:solidFill>
              </a:rPr>
              <a:t>Kirchenaufsichtsrechtlich genehmigungspflichtige Rechtsgeschäfte, § 22 KVVG </a:t>
            </a:r>
            <a:r>
              <a:rPr lang="de-DE" sz="2000" dirty="0" err="1" smtClean="0">
                <a:solidFill>
                  <a:schemeClr val="accent2"/>
                </a:solidFill>
              </a:rPr>
              <a:t>i.V.m</a:t>
            </a:r>
            <a:r>
              <a:rPr lang="de-DE" sz="2000" dirty="0" smtClean="0">
                <a:solidFill>
                  <a:schemeClr val="accent2"/>
                </a:solidFill>
              </a:rPr>
              <a:t>. Geschäftsanweisung</a:t>
            </a:r>
            <a:endParaRPr lang="de-DE" sz="2000" dirty="0">
              <a:solidFill>
                <a:schemeClr val="accent2"/>
              </a:solidFill>
            </a:endParaRPr>
          </a:p>
        </p:txBody>
      </p:sp>
      <p:sp>
        <p:nvSpPr>
          <p:cNvPr id="3" name="Inhaltsplatzhalter 2"/>
          <p:cNvSpPr>
            <a:spLocks noGrp="1"/>
          </p:cNvSpPr>
          <p:nvPr>
            <p:ph idx="1"/>
          </p:nvPr>
        </p:nvSpPr>
        <p:spPr>
          <a:xfrm>
            <a:off x="358775" y="1217469"/>
            <a:ext cx="7227592" cy="3740343"/>
          </a:xfrm>
        </p:spPr>
        <p:txBody>
          <a:bodyPr/>
          <a:lstStyle/>
          <a:p>
            <a:pPr>
              <a:spcAft>
                <a:spcPts val="1200"/>
              </a:spcAft>
            </a:pPr>
            <a:r>
              <a:rPr lang="de-DE" dirty="0" smtClean="0"/>
              <a:t>§ 1 der Geschäftsanweisung. </a:t>
            </a:r>
            <a:endParaRPr lang="de-DE" dirty="0"/>
          </a:p>
          <a:p>
            <a:pPr>
              <a:spcAft>
                <a:spcPts val="1200"/>
              </a:spcAft>
            </a:pPr>
            <a:r>
              <a:rPr lang="de-DE" dirty="0"/>
              <a:t>Zukünftig neuer Genehmigungskatalog (vgl. Empfehlungsteil zu </a:t>
            </a:r>
            <a:r>
              <a:rPr lang="de-DE" dirty="0" smtClean="0"/>
              <a:t>Generaldekreten der Deutschen Bischofskonferenz </a:t>
            </a:r>
            <a:r>
              <a:rPr lang="de-DE" dirty="0"/>
              <a:t>zu Liber V, Umsetzung bis zum 01.01.2026</a:t>
            </a:r>
            <a:r>
              <a:rPr lang="de-DE" dirty="0" smtClean="0"/>
              <a:t>).</a:t>
            </a:r>
          </a:p>
          <a:p>
            <a:pPr>
              <a:spcAft>
                <a:spcPts val="1200"/>
              </a:spcAft>
            </a:pPr>
            <a:r>
              <a:rPr lang="de-DE" dirty="0" smtClean="0"/>
              <a:t>Vorausgenehmigung: Mietverträge, Stellplatz- und Garagenmietverträge, Orgelpflegeverträge, Glockenwartungsverträge, Kapitalanlagen, Friedhofssatzungen, Gattungsvollmachten, Reiseverträge, Arbeitsverträge.</a:t>
            </a:r>
          </a:p>
          <a:p>
            <a:pPr>
              <a:spcAft>
                <a:spcPts val="1200"/>
              </a:spcAft>
            </a:pPr>
            <a:endParaRPr lang="de-DE" dirty="0"/>
          </a:p>
          <a:p>
            <a:pPr>
              <a:spcAft>
                <a:spcPts val="1200"/>
              </a:spcAft>
            </a:pPr>
            <a:endParaRPr lang="de-DE" dirty="0"/>
          </a:p>
          <a:p>
            <a:pPr>
              <a:spcAft>
                <a:spcPts val="1200"/>
              </a:spcAft>
            </a:pPr>
            <a:endParaRPr lang="de-DE" sz="1200" dirty="0" smtClean="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a:xfrm>
            <a:off x="358774" y="4813812"/>
            <a:ext cx="5562600" cy="144000"/>
          </a:xfrm>
        </p:spPr>
        <p:txBody>
          <a:bodyPr/>
          <a:lstStyle/>
          <a:p>
            <a:r>
              <a:rPr lang="de-DE" dirty="0" smtClean="0"/>
              <a:t>Einführung in das neue Kirchenvorstandsrecht </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14</a:t>
            </a:fld>
            <a:endParaRPr lang="de-DE" dirty="0"/>
          </a:p>
        </p:txBody>
      </p:sp>
    </p:spTree>
    <p:extLst>
      <p:ext uri="{BB962C8B-B14F-4D97-AF65-F5344CB8AC3E}">
        <p14:creationId xmlns:p14="http://schemas.microsoft.com/office/powerpoint/2010/main" val="38092765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dirty="0" smtClean="0">
                <a:solidFill>
                  <a:schemeClr val="accent2"/>
                </a:solidFill>
              </a:rPr>
              <a:t>Aufsichtsrechte des </a:t>
            </a:r>
            <a:r>
              <a:rPr lang="de-DE" sz="2000" dirty="0" smtClean="0">
                <a:solidFill>
                  <a:schemeClr val="accent2"/>
                </a:solidFill>
              </a:rPr>
              <a:t>Erzbischöflichen </a:t>
            </a:r>
            <a:r>
              <a:rPr lang="de-DE" sz="2000" dirty="0" smtClean="0">
                <a:solidFill>
                  <a:schemeClr val="accent2"/>
                </a:solidFill>
              </a:rPr>
              <a:t>Generalvikariats, </a:t>
            </a:r>
            <a:br>
              <a:rPr lang="de-DE" sz="2000" dirty="0" smtClean="0">
                <a:solidFill>
                  <a:schemeClr val="accent2"/>
                </a:solidFill>
              </a:rPr>
            </a:br>
            <a:r>
              <a:rPr lang="de-DE" sz="2000" dirty="0" smtClean="0">
                <a:solidFill>
                  <a:schemeClr val="accent2"/>
                </a:solidFill>
              </a:rPr>
              <a:t>§ 24 KVVG </a:t>
            </a:r>
            <a:br>
              <a:rPr lang="de-DE" sz="2000" dirty="0" smtClean="0">
                <a:solidFill>
                  <a:schemeClr val="accent2"/>
                </a:solidFill>
              </a:rPr>
            </a:br>
            <a:endParaRPr lang="de-DE" sz="2000" dirty="0">
              <a:solidFill>
                <a:schemeClr val="accent2"/>
              </a:solidFill>
            </a:endParaRPr>
          </a:p>
        </p:txBody>
      </p:sp>
      <p:sp>
        <p:nvSpPr>
          <p:cNvPr id="3" name="Inhaltsplatzhalter 2"/>
          <p:cNvSpPr>
            <a:spLocks noGrp="1"/>
          </p:cNvSpPr>
          <p:nvPr>
            <p:ph idx="1"/>
          </p:nvPr>
        </p:nvSpPr>
        <p:spPr>
          <a:xfrm>
            <a:off x="358775" y="1217469"/>
            <a:ext cx="7227592" cy="3740343"/>
          </a:xfrm>
        </p:spPr>
        <p:txBody>
          <a:bodyPr/>
          <a:lstStyle/>
          <a:p>
            <a:pPr>
              <a:spcAft>
                <a:spcPts val="1200"/>
              </a:spcAft>
            </a:pPr>
            <a:r>
              <a:rPr lang="de-DE" dirty="0"/>
              <a:t>Recht des </a:t>
            </a:r>
            <a:r>
              <a:rPr lang="de-DE" dirty="0" smtClean="0"/>
              <a:t>EGV</a:t>
            </a:r>
            <a:r>
              <a:rPr lang="de-DE" dirty="0"/>
              <a:t>, in die Vermögensverwaltung Einsicht </a:t>
            </a:r>
            <a:r>
              <a:rPr lang="de-DE" dirty="0" smtClean="0"/>
              <a:t>zu nehmen </a:t>
            </a:r>
            <a:r>
              <a:rPr lang="de-DE" dirty="0"/>
              <a:t>und </a:t>
            </a:r>
            <a:r>
              <a:rPr lang="de-DE" dirty="0" smtClean="0"/>
              <a:t>rechtswidrige </a:t>
            </a:r>
            <a:r>
              <a:rPr lang="de-DE" dirty="0"/>
              <a:t>Beschlüsse </a:t>
            </a:r>
            <a:r>
              <a:rPr lang="de-DE" dirty="0" smtClean="0"/>
              <a:t>zu beanstanden.</a:t>
            </a:r>
            <a:endParaRPr lang="de-DE" dirty="0"/>
          </a:p>
          <a:p>
            <a:pPr>
              <a:spcAft>
                <a:spcPts val="1200"/>
              </a:spcAft>
            </a:pPr>
            <a:r>
              <a:rPr lang="de-DE" dirty="0"/>
              <a:t>Beanstandete Beschlüsse dürfen nicht vollzogen werden; bereits getroffene Maßnahmen müssen auf Verlangen des </a:t>
            </a:r>
            <a:r>
              <a:rPr lang="de-DE" dirty="0" smtClean="0"/>
              <a:t>EGV </a:t>
            </a:r>
            <a:r>
              <a:rPr lang="de-DE" dirty="0"/>
              <a:t>rückgängig gemacht </a:t>
            </a:r>
            <a:r>
              <a:rPr lang="de-DE" dirty="0" smtClean="0"/>
              <a:t>werden.</a:t>
            </a:r>
            <a:endParaRPr lang="de-DE" dirty="0"/>
          </a:p>
          <a:p>
            <a:pPr>
              <a:spcAft>
                <a:spcPts val="1200"/>
              </a:spcAft>
            </a:pPr>
            <a:r>
              <a:rPr lang="de-DE" dirty="0"/>
              <a:t>Wenn Kirchenvorstand beanstandete Maßnahme nicht behebt oder erfüllt, Anordnung mit Fristsetzung des </a:t>
            </a:r>
            <a:r>
              <a:rPr lang="de-DE" dirty="0" smtClean="0"/>
              <a:t>EGV möglich.</a:t>
            </a:r>
            <a:endParaRPr lang="de-DE" dirty="0"/>
          </a:p>
          <a:p>
            <a:pPr>
              <a:spcAft>
                <a:spcPts val="1200"/>
              </a:spcAft>
            </a:pPr>
            <a:r>
              <a:rPr lang="de-DE" dirty="0"/>
              <a:t>Nach fruchtlosem Ablauf der Frist kann das </a:t>
            </a:r>
            <a:r>
              <a:rPr lang="de-DE" dirty="0" smtClean="0"/>
              <a:t>EGV </a:t>
            </a:r>
            <a:r>
              <a:rPr lang="de-DE" dirty="0"/>
              <a:t>durch einen zu begründenden schriftlichen Bescheid die beanstandeten Maßnahmen des Kirchenvorstandes aufheben. </a:t>
            </a:r>
          </a:p>
          <a:p>
            <a:pPr>
              <a:spcAft>
                <a:spcPts val="1200"/>
              </a:spcAft>
            </a:pPr>
            <a:r>
              <a:rPr lang="de-DE" dirty="0"/>
              <a:t>Im </a:t>
            </a:r>
            <a:r>
              <a:rPr lang="de-DE" dirty="0" err="1"/>
              <a:t>Eilfall</a:t>
            </a:r>
            <a:r>
              <a:rPr lang="de-DE" dirty="0"/>
              <a:t> kann das </a:t>
            </a:r>
            <a:r>
              <a:rPr lang="de-DE" dirty="0" smtClean="0"/>
              <a:t>EGV </a:t>
            </a:r>
            <a:r>
              <a:rPr lang="de-DE" dirty="0"/>
              <a:t>unmittelbar anstelle des Kirchenvorstandes handeln.</a:t>
            </a:r>
          </a:p>
          <a:p>
            <a:pPr>
              <a:spcAft>
                <a:spcPts val="1200"/>
              </a:spcAft>
            </a:pPr>
            <a:endParaRPr lang="de-DE" dirty="0"/>
          </a:p>
          <a:p>
            <a:pPr>
              <a:spcAft>
                <a:spcPts val="1200"/>
              </a:spcAft>
            </a:pPr>
            <a:endParaRPr lang="de-DE" sz="1200" dirty="0" smtClean="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 </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15</a:t>
            </a:fld>
            <a:endParaRPr lang="de-DE" dirty="0"/>
          </a:p>
        </p:txBody>
      </p:sp>
    </p:spTree>
    <p:extLst>
      <p:ext uri="{BB962C8B-B14F-4D97-AF65-F5344CB8AC3E}">
        <p14:creationId xmlns:p14="http://schemas.microsoft.com/office/powerpoint/2010/main" val="30664918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8775" y="73703"/>
            <a:ext cx="8583426" cy="740169"/>
          </a:xfrm>
        </p:spPr>
        <p:txBody>
          <a:bodyPr/>
          <a:lstStyle/>
          <a:p>
            <a:r>
              <a:rPr lang="de-DE" dirty="0" smtClean="0">
                <a:solidFill>
                  <a:schemeClr val="accent2"/>
                </a:solidFill>
              </a:rPr>
              <a:t>Prüfungsschema: </a:t>
            </a:r>
            <a:br>
              <a:rPr lang="de-DE" dirty="0" smtClean="0">
                <a:solidFill>
                  <a:schemeClr val="accent2"/>
                </a:solidFill>
              </a:rPr>
            </a:br>
            <a:r>
              <a:rPr lang="de-DE" sz="2000" dirty="0" smtClean="0">
                <a:solidFill>
                  <a:schemeClr val="accent2"/>
                </a:solidFill>
              </a:rPr>
              <a:t>Wirksamkeit </a:t>
            </a:r>
            <a:r>
              <a:rPr lang="de-DE" sz="2000" dirty="0">
                <a:solidFill>
                  <a:schemeClr val="accent2"/>
                </a:solidFill>
              </a:rPr>
              <a:t>KV-Beschluss anhand eines Sitzungsbuchauszugs (1)</a:t>
            </a:r>
          </a:p>
        </p:txBody>
      </p:sp>
      <p:sp>
        <p:nvSpPr>
          <p:cNvPr id="3" name="Inhaltsplatzhalter 2"/>
          <p:cNvSpPr>
            <a:spLocks noGrp="1"/>
          </p:cNvSpPr>
          <p:nvPr>
            <p:ph idx="1"/>
          </p:nvPr>
        </p:nvSpPr>
        <p:spPr>
          <a:xfrm>
            <a:off x="283101" y="813872"/>
            <a:ext cx="7227592" cy="3934702"/>
          </a:xfrm>
        </p:spPr>
        <p:txBody>
          <a:bodyPr/>
          <a:lstStyle/>
          <a:p>
            <a:pPr>
              <a:spcAft>
                <a:spcPts val="600"/>
              </a:spcAft>
            </a:pPr>
            <a:r>
              <a:rPr lang="de-DE" b="1" dirty="0"/>
              <a:t>Einladung gem. § 15 </a:t>
            </a:r>
            <a:r>
              <a:rPr lang="de-DE" b="1" dirty="0" smtClean="0"/>
              <a:t>KVVG</a:t>
            </a:r>
            <a:endParaRPr lang="de-DE" b="1" dirty="0"/>
          </a:p>
          <a:p>
            <a:pPr lvl="2">
              <a:buFont typeface="Symbol" panose="05050102010706020507" pitchFamily="18" charset="2"/>
              <a:buChar char="-"/>
            </a:pPr>
            <a:r>
              <a:rPr lang="de-DE" sz="1200" dirty="0" smtClean="0"/>
              <a:t>Grundsätzlich spätestens </a:t>
            </a:r>
            <a:r>
              <a:rPr lang="de-DE" sz="1200" dirty="0"/>
              <a:t>eine Woche vor der Sitzung, § 15 Abs. 3 Satz 1 </a:t>
            </a:r>
            <a:r>
              <a:rPr lang="de-DE" sz="1200" dirty="0" smtClean="0"/>
              <a:t>KVVG;</a:t>
            </a:r>
            <a:endParaRPr lang="de-DE" sz="1200" dirty="0"/>
          </a:p>
          <a:p>
            <a:pPr lvl="2">
              <a:buFont typeface="Symbol" panose="05050102010706020507" pitchFamily="18" charset="2"/>
              <a:buChar char="-"/>
            </a:pPr>
            <a:r>
              <a:rPr lang="de-DE" sz="1200" dirty="0"/>
              <a:t>i</a:t>
            </a:r>
            <a:r>
              <a:rPr lang="de-DE" sz="1200" dirty="0" smtClean="0"/>
              <a:t>n </a:t>
            </a:r>
            <a:r>
              <a:rPr lang="de-DE" sz="1200" dirty="0"/>
              <a:t>Schrift- oder Textform unter Angabe der Tagesordnung und Beifügung der Beratungsunterlagen, § 15 Abs. 3 Satz 1, 2 </a:t>
            </a:r>
            <a:r>
              <a:rPr lang="de-DE" sz="1200" dirty="0" smtClean="0"/>
              <a:t>KVVG;</a:t>
            </a:r>
            <a:endParaRPr lang="de-DE" sz="1200" dirty="0"/>
          </a:p>
          <a:p>
            <a:pPr lvl="2">
              <a:buFont typeface="Symbol" panose="05050102010706020507" pitchFamily="18" charset="2"/>
              <a:buChar char="-"/>
            </a:pPr>
            <a:r>
              <a:rPr lang="de-DE" sz="1200" dirty="0"/>
              <a:t>Verkürzung auf 48 Stunden bei Eilbedürftigkeit, vgl. § 15 Abs. 3 Satz 4 </a:t>
            </a:r>
            <a:r>
              <a:rPr lang="de-DE" sz="1200" dirty="0" smtClean="0"/>
              <a:t>KVVG;</a:t>
            </a:r>
            <a:endParaRPr lang="de-DE" sz="1200" dirty="0"/>
          </a:p>
          <a:p>
            <a:pPr lvl="2">
              <a:spcAft>
                <a:spcPts val="1200"/>
              </a:spcAft>
              <a:buFont typeface="Symbol" panose="05050102010706020507" pitchFamily="18" charset="2"/>
              <a:buChar char="-"/>
            </a:pPr>
            <a:r>
              <a:rPr lang="de-DE" sz="1200" dirty="0"/>
              <a:t>g</a:t>
            </a:r>
            <a:r>
              <a:rPr lang="de-DE" sz="1200" dirty="0" smtClean="0"/>
              <a:t>gf</a:t>
            </a:r>
            <a:r>
              <a:rPr lang="de-DE" sz="1200" dirty="0"/>
              <a:t>. Heilung gem. § 15 Abs. 5 </a:t>
            </a:r>
            <a:r>
              <a:rPr lang="de-DE" sz="1200" dirty="0" smtClean="0"/>
              <a:t>KVVG, </a:t>
            </a:r>
            <a:r>
              <a:rPr lang="de-DE" sz="1200" dirty="0"/>
              <a:t>wenn alle Mitglieder anwesend und niemand </a:t>
            </a:r>
            <a:r>
              <a:rPr lang="de-DE" sz="1200" dirty="0" smtClean="0"/>
              <a:t>widerspricht.</a:t>
            </a:r>
          </a:p>
          <a:p>
            <a:pPr>
              <a:spcAft>
                <a:spcPts val="600"/>
              </a:spcAft>
            </a:pPr>
            <a:r>
              <a:rPr lang="de-DE" b="1" dirty="0"/>
              <a:t>Beschlussfähigkeit gem. § 17 Abs. 1 </a:t>
            </a:r>
            <a:r>
              <a:rPr lang="de-DE" b="1" dirty="0" smtClean="0"/>
              <a:t>KVVG</a:t>
            </a:r>
          </a:p>
          <a:p>
            <a:pPr marL="714375" lvl="3" indent="-171450">
              <a:buFont typeface="Symbol" panose="05050102010706020507" pitchFamily="18" charset="2"/>
              <a:buChar char="-"/>
            </a:pPr>
            <a:r>
              <a:rPr lang="de-DE" sz="1200" dirty="0" smtClean="0"/>
              <a:t>Mind. 50% der gewählten Mitglieder sind durch Wahl besetzt, § 17 Abs. 1 Satz 1 l a) KVVG;</a:t>
            </a:r>
          </a:p>
          <a:p>
            <a:pPr marL="714375" lvl="3" indent="-171450">
              <a:buFont typeface="Symbol" panose="05050102010706020507" pitchFamily="18" charset="2"/>
              <a:buChar char="-"/>
            </a:pPr>
            <a:r>
              <a:rPr lang="de-DE" sz="1200" dirty="0" smtClean="0"/>
              <a:t>Mehrheit </a:t>
            </a:r>
            <a:r>
              <a:rPr lang="de-DE" sz="1200" dirty="0"/>
              <a:t>aus gewählten KV-Mitgliedern nebst </a:t>
            </a:r>
            <a:r>
              <a:rPr lang="de-DE" sz="1200" dirty="0" smtClean="0"/>
              <a:t>PGR-Mitglied</a:t>
            </a:r>
            <a:r>
              <a:rPr lang="de-DE" sz="1200" dirty="0"/>
              <a:t>, § 17 Abs. 1 Satz 1 </a:t>
            </a:r>
            <a:r>
              <a:rPr lang="de-DE" sz="1200" dirty="0" smtClean="0"/>
              <a:t>b) KVVG; </a:t>
            </a:r>
            <a:endParaRPr lang="de-DE" sz="1200" dirty="0"/>
          </a:p>
          <a:p>
            <a:pPr marL="714375" lvl="3" indent="-171450">
              <a:spcAft>
                <a:spcPts val="1200"/>
              </a:spcAft>
              <a:buFont typeface="Symbol" panose="05050102010706020507" pitchFamily="18" charset="2"/>
              <a:buChar char="-"/>
            </a:pPr>
            <a:r>
              <a:rPr lang="de-DE" sz="1200" dirty="0"/>
              <a:t>Ausnahme bei erneuter Einladung mit gleicher Tagesordnung und Hinweis, dass Beschlussfassung nicht vom Erscheinen der Mehrheit der Mitglieder abhängt, § 17 Abs. 2 Satz 2, 3 </a:t>
            </a:r>
            <a:r>
              <a:rPr lang="de-DE" sz="1200" dirty="0" smtClean="0"/>
              <a:t>KVVG.</a:t>
            </a:r>
            <a:endParaRPr lang="de-DE" sz="1200" dirty="0"/>
          </a:p>
          <a:p>
            <a:pPr>
              <a:spcAft>
                <a:spcPts val="600"/>
              </a:spcAft>
            </a:pPr>
            <a:r>
              <a:rPr lang="de-DE" b="1" dirty="0"/>
              <a:t>Beschlussfassung gem. § 17 Abs. 3 KVVG </a:t>
            </a:r>
          </a:p>
          <a:p>
            <a:pPr lvl="3">
              <a:buFont typeface="Symbol" panose="05050102010706020507" pitchFamily="18" charset="2"/>
              <a:buChar char="-"/>
            </a:pPr>
            <a:r>
              <a:rPr lang="de-DE" sz="1200" dirty="0"/>
              <a:t>Beschlüsse mit einfacher Mehrheit der abgegebenen Stimmen, § 17 Abs. 2 Satz 1 </a:t>
            </a:r>
            <a:r>
              <a:rPr lang="de-DE" sz="1200" dirty="0" smtClean="0"/>
              <a:t>KVVG; </a:t>
            </a:r>
            <a:endParaRPr lang="de-DE" sz="1200" dirty="0"/>
          </a:p>
          <a:p>
            <a:pPr lvl="3">
              <a:buFont typeface="Symbol" panose="05050102010706020507" pitchFamily="18" charset="2"/>
              <a:buChar char="-"/>
            </a:pPr>
            <a:r>
              <a:rPr lang="de-DE" sz="1200" dirty="0"/>
              <a:t>Stimmengleichheit gilt als Ablehnung, § 17 Abs. 2 Satz 2 </a:t>
            </a:r>
            <a:r>
              <a:rPr lang="de-DE" sz="1200" dirty="0" smtClean="0"/>
              <a:t>KVVG;</a:t>
            </a:r>
            <a:endParaRPr lang="de-DE" sz="1200" dirty="0"/>
          </a:p>
          <a:p>
            <a:pPr lvl="3">
              <a:buFont typeface="Symbol" panose="05050102010706020507" pitchFamily="18" charset="2"/>
              <a:buChar char="-"/>
            </a:pPr>
            <a:r>
              <a:rPr lang="de-DE" sz="1200" dirty="0"/>
              <a:t>Stimmenenthaltungen gelten als nicht abgegebene Stimme, § 17 Abs. 2 Satz 3 </a:t>
            </a:r>
            <a:r>
              <a:rPr lang="de-DE" sz="1200" dirty="0" smtClean="0"/>
              <a:t>KVVG;</a:t>
            </a:r>
            <a:endParaRPr lang="de-DE" sz="1200" dirty="0"/>
          </a:p>
          <a:p>
            <a:pPr lvl="3">
              <a:buFont typeface="Symbol" panose="05050102010706020507" pitchFamily="18" charset="2"/>
              <a:buChar char="-"/>
            </a:pPr>
            <a:r>
              <a:rPr lang="de-DE" sz="1200" dirty="0"/>
              <a:t>z</a:t>
            </a:r>
            <a:r>
              <a:rPr lang="de-DE" sz="1200" dirty="0" smtClean="0"/>
              <a:t>u Wahlen vgl. </a:t>
            </a:r>
            <a:r>
              <a:rPr lang="de-DE" sz="1200" dirty="0"/>
              <a:t>§ 17 Abs. 3 </a:t>
            </a:r>
            <a:r>
              <a:rPr lang="de-DE" sz="1200" dirty="0" smtClean="0"/>
              <a:t>KVVG.</a:t>
            </a:r>
            <a:endParaRPr lang="de-DE" sz="1200" dirty="0"/>
          </a:p>
          <a:p>
            <a:pPr>
              <a:spcAft>
                <a:spcPts val="1200"/>
              </a:spcAft>
            </a:pPr>
            <a:endParaRPr lang="de-DE" sz="1200" dirty="0" smtClean="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 </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16</a:t>
            </a:fld>
            <a:endParaRPr lang="de-DE" dirty="0"/>
          </a:p>
        </p:txBody>
      </p:sp>
    </p:spTree>
    <p:extLst>
      <p:ext uri="{BB962C8B-B14F-4D97-AF65-F5344CB8AC3E}">
        <p14:creationId xmlns:p14="http://schemas.microsoft.com/office/powerpoint/2010/main" val="6084179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8775" y="73703"/>
            <a:ext cx="8583426" cy="740169"/>
          </a:xfrm>
        </p:spPr>
        <p:txBody>
          <a:bodyPr/>
          <a:lstStyle/>
          <a:p>
            <a:r>
              <a:rPr lang="de-DE" sz="2000" dirty="0">
                <a:solidFill>
                  <a:schemeClr val="accent2"/>
                </a:solidFill>
              </a:rPr>
              <a:t>Prüfungsschema:</a:t>
            </a:r>
            <a:br>
              <a:rPr lang="de-DE" sz="2000" dirty="0">
                <a:solidFill>
                  <a:schemeClr val="accent2"/>
                </a:solidFill>
              </a:rPr>
            </a:br>
            <a:r>
              <a:rPr lang="de-DE" sz="2000" dirty="0" smtClean="0">
                <a:solidFill>
                  <a:schemeClr val="accent2"/>
                </a:solidFill>
              </a:rPr>
              <a:t>Wirksamkeit </a:t>
            </a:r>
            <a:r>
              <a:rPr lang="de-DE" sz="2000" dirty="0">
                <a:solidFill>
                  <a:schemeClr val="accent2"/>
                </a:solidFill>
              </a:rPr>
              <a:t>KV-Beschluss anhand eines Sitzungsbuchauszugs (2) </a:t>
            </a:r>
          </a:p>
        </p:txBody>
      </p:sp>
      <p:sp>
        <p:nvSpPr>
          <p:cNvPr id="3" name="Inhaltsplatzhalter 2"/>
          <p:cNvSpPr>
            <a:spLocks noGrp="1"/>
          </p:cNvSpPr>
          <p:nvPr>
            <p:ph idx="1"/>
          </p:nvPr>
        </p:nvSpPr>
        <p:spPr>
          <a:xfrm>
            <a:off x="358775" y="1042400"/>
            <a:ext cx="7227592" cy="3934702"/>
          </a:xfrm>
        </p:spPr>
        <p:txBody>
          <a:bodyPr/>
          <a:lstStyle/>
          <a:p>
            <a:pPr>
              <a:spcAft>
                <a:spcPts val="1200"/>
              </a:spcAft>
            </a:pPr>
            <a:r>
              <a:rPr lang="de-DE" b="1" dirty="0"/>
              <a:t>Bei virtueller (Hybrid-)Sitzung oder Stern- oder </a:t>
            </a:r>
            <a:r>
              <a:rPr lang="de-DE" b="1" dirty="0" smtClean="0"/>
              <a:t>Umlaufverfahren </a:t>
            </a:r>
            <a:r>
              <a:rPr lang="de-DE" b="1" dirty="0"/>
              <a:t>gem. § 18 KVVG </a:t>
            </a:r>
          </a:p>
          <a:p>
            <a:pPr lvl="2">
              <a:spcAft>
                <a:spcPts val="600"/>
              </a:spcAft>
              <a:buFont typeface="Symbol" panose="05050102010706020507" pitchFamily="18" charset="2"/>
              <a:buChar char="-"/>
            </a:pPr>
            <a:r>
              <a:rPr lang="de-DE" sz="1200" b="1" dirty="0"/>
              <a:t>V</a:t>
            </a:r>
            <a:r>
              <a:rPr lang="de-DE" sz="1200" b="1" dirty="0" smtClean="0"/>
              <a:t>irtuelle </a:t>
            </a:r>
            <a:r>
              <a:rPr lang="de-DE" sz="1200" b="1" dirty="0"/>
              <a:t>(Hybrid-)Sitzung</a:t>
            </a:r>
          </a:p>
          <a:p>
            <a:pPr lvl="3">
              <a:buFont typeface="Courier New" panose="02070309020205020404" pitchFamily="49" charset="0"/>
              <a:buChar char="o"/>
            </a:pPr>
            <a:r>
              <a:rPr lang="de-DE" sz="1200" dirty="0" smtClean="0"/>
              <a:t>Grundsätzlich KV-Beschluss </a:t>
            </a:r>
            <a:r>
              <a:rPr lang="de-DE" sz="1200" dirty="0"/>
              <a:t>über Durchführung besonderes Sitzungsformat, im </a:t>
            </a:r>
            <a:r>
              <a:rPr lang="de-DE" sz="1200" dirty="0" err="1"/>
              <a:t>Eilfall</a:t>
            </a:r>
            <a:r>
              <a:rPr lang="de-DE" sz="1200" dirty="0"/>
              <a:t> Entscheidung des KV-Vorsitzenden, § 18 Abs. 1 Satz 2 </a:t>
            </a:r>
            <a:r>
              <a:rPr lang="de-DE" sz="1200" dirty="0" smtClean="0"/>
              <a:t>KVVG;</a:t>
            </a:r>
            <a:endParaRPr lang="de-DE" sz="1200" dirty="0"/>
          </a:p>
          <a:p>
            <a:pPr lvl="3">
              <a:buFont typeface="Courier New" panose="02070309020205020404" pitchFamily="49" charset="0"/>
              <a:buChar char="o"/>
            </a:pPr>
            <a:r>
              <a:rPr lang="de-DE" sz="1200" dirty="0"/>
              <a:t>r</a:t>
            </a:r>
            <a:r>
              <a:rPr lang="de-DE" sz="1200" dirty="0" smtClean="0"/>
              <a:t>echtzeitige </a:t>
            </a:r>
            <a:r>
              <a:rPr lang="de-DE" sz="1200" dirty="0"/>
              <a:t>Übermittlung der Beschlussvorlage, § 18 Abs. 2 Satz 1 </a:t>
            </a:r>
            <a:r>
              <a:rPr lang="de-DE" sz="1200" dirty="0" smtClean="0"/>
              <a:t>KVVG;</a:t>
            </a:r>
          </a:p>
          <a:p>
            <a:pPr lvl="3">
              <a:spcAft>
                <a:spcPts val="1200"/>
              </a:spcAft>
              <a:buFont typeface="Courier New" panose="02070309020205020404" pitchFamily="49" charset="0"/>
              <a:buChar char="o"/>
            </a:pPr>
            <a:r>
              <a:rPr lang="de-DE" sz="1200" dirty="0"/>
              <a:t>k</a:t>
            </a:r>
            <a:r>
              <a:rPr lang="de-DE" sz="1200" dirty="0" smtClean="0"/>
              <a:t>eine </a:t>
            </a:r>
            <a:r>
              <a:rPr lang="de-DE" sz="1200" dirty="0"/>
              <a:t>Wahl, § 18 Abs. 2 Satz 2 </a:t>
            </a:r>
            <a:r>
              <a:rPr lang="de-DE" sz="1200" dirty="0" smtClean="0"/>
              <a:t>KVVG.</a:t>
            </a:r>
          </a:p>
          <a:p>
            <a:pPr lvl="2">
              <a:spcAft>
                <a:spcPts val="600"/>
              </a:spcAft>
              <a:buFont typeface="Symbol" panose="05050102010706020507" pitchFamily="18" charset="2"/>
              <a:buChar char="-"/>
            </a:pPr>
            <a:r>
              <a:rPr lang="de-DE" sz="1200" b="1" dirty="0" smtClean="0"/>
              <a:t>oder </a:t>
            </a:r>
            <a:r>
              <a:rPr lang="de-DE" sz="1200" b="1" dirty="0"/>
              <a:t>Stern- oder Umlaufverfahren</a:t>
            </a:r>
          </a:p>
          <a:p>
            <a:pPr marL="714375" lvl="3" indent="-171450">
              <a:buFont typeface="Courier New" panose="02070309020205020404" pitchFamily="49" charset="0"/>
              <a:buChar char="o"/>
            </a:pPr>
            <a:r>
              <a:rPr lang="de-DE" sz="1200" dirty="0" smtClean="0"/>
              <a:t>Grundsätzlich KV-Beschluss </a:t>
            </a:r>
            <a:r>
              <a:rPr lang="de-DE" sz="1200" dirty="0"/>
              <a:t>über Durchführung besonderes Sitzungsformat, im </a:t>
            </a:r>
            <a:r>
              <a:rPr lang="de-DE" sz="1200" dirty="0" err="1"/>
              <a:t>Eilfall</a:t>
            </a:r>
            <a:r>
              <a:rPr lang="de-DE" sz="1200" dirty="0"/>
              <a:t> Entscheidung des KV-Vorsitzenden, § 18 Abs. 1 Satz 2 </a:t>
            </a:r>
            <a:r>
              <a:rPr lang="de-DE" sz="1200" dirty="0" smtClean="0"/>
              <a:t>KVVG;</a:t>
            </a:r>
            <a:endParaRPr lang="de-DE" sz="1200" dirty="0"/>
          </a:p>
          <a:p>
            <a:pPr marL="714375" lvl="3" indent="-171450">
              <a:buFont typeface="Courier New" panose="02070309020205020404" pitchFamily="49" charset="0"/>
              <a:buChar char="o"/>
            </a:pPr>
            <a:r>
              <a:rPr lang="de-DE" sz="1200" dirty="0"/>
              <a:t>Rechtzeitige Übermittlung der Beschlussvorlage, § 18 Abs. 2 Satz 1 </a:t>
            </a:r>
            <a:r>
              <a:rPr lang="de-DE" sz="1200" dirty="0" smtClean="0"/>
              <a:t>KVVG; </a:t>
            </a:r>
            <a:endParaRPr lang="de-DE" sz="1200" dirty="0"/>
          </a:p>
          <a:p>
            <a:pPr marL="714375" lvl="3" indent="-171450">
              <a:buFont typeface="Courier New" panose="02070309020205020404" pitchFamily="49" charset="0"/>
              <a:buChar char="o"/>
            </a:pPr>
            <a:r>
              <a:rPr lang="de-DE" sz="1200" dirty="0"/>
              <a:t>Einhaltung der Schrift- oder Textform, § 18 Abs. 3 Satz 1 </a:t>
            </a:r>
            <a:r>
              <a:rPr lang="de-DE" sz="1200" dirty="0" smtClean="0"/>
              <a:t>KVVG;</a:t>
            </a:r>
            <a:endParaRPr lang="de-DE" sz="1200" dirty="0"/>
          </a:p>
          <a:p>
            <a:pPr marL="714375" lvl="3" indent="-171450">
              <a:buFont typeface="Courier New" panose="02070309020205020404" pitchFamily="49" charset="0"/>
              <a:buChar char="o"/>
            </a:pPr>
            <a:r>
              <a:rPr lang="de-DE" sz="1200" dirty="0"/>
              <a:t>KV-Mitgliedern ist Frist zur Rückäußerung einzuräumen; nicht fristgemäße Rückäußerung gilt als </a:t>
            </a:r>
            <a:r>
              <a:rPr lang="de-DE" sz="1200" dirty="0" smtClean="0"/>
              <a:t>Ablehnung, </a:t>
            </a:r>
            <a:r>
              <a:rPr lang="de-DE" sz="1200" dirty="0"/>
              <a:t>vgl. § 18 Abs. 3 Satz 2 </a:t>
            </a:r>
            <a:r>
              <a:rPr lang="de-DE" sz="1200" dirty="0" smtClean="0"/>
              <a:t>KVVG;</a:t>
            </a:r>
            <a:endParaRPr lang="de-DE" sz="1200" dirty="0"/>
          </a:p>
          <a:p>
            <a:pPr marL="714375" lvl="3" indent="-171450">
              <a:buFont typeface="Courier New" panose="02070309020205020404" pitchFamily="49" charset="0"/>
              <a:buChar char="o"/>
            </a:pPr>
            <a:r>
              <a:rPr lang="de-DE" sz="1200" dirty="0"/>
              <a:t>k</a:t>
            </a:r>
            <a:r>
              <a:rPr lang="de-DE" sz="1200" dirty="0" smtClean="0"/>
              <a:t>ein </a:t>
            </a:r>
            <a:r>
              <a:rPr lang="de-DE" sz="1200" dirty="0"/>
              <a:t>Widerspruch eines Drittel der KV-Mitglieder, § 18 Abs. 3 Satz 3 </a:t>
            </a:r>
            <a:r>
              <a:rPr lang="de-DE" sz="1200" dirty="0" smtClean="0"/>
              <a:t>KVVG;</a:t>
            </a:r>
            <a:endParaRPr lang="de-DE" sz="1200" dirty="0"/>
          </a:p>
          <a:p>
            <a:pPr marL="714375" lvl="3" indent="-171450">
              <a:buFont typeface="Courier New" panose="02070309020205020404" pitchFamily="49" charset="0"/>
              <a:buChar char="o"/>
            </a:pPr>
            <a:r>
              <a:rPr lang="de-DE" sz="1200" dirty="0"/>
              <a:t>k</a:t>
            </a:r>
            <a:r>
              <a:rPr lang="de-DE" sz="1200" dirty="0" smtClean="0"/>
              <a:t>eine </a:t>
            </a:r>
            <a:r>
              <a:rPr lang="de-DE" sz="1200" dirty="0"/>
              <a:t>Wahl, § 18 Abs. 2 Satz 2 </a:t>
            </a:r>
            <a:r>
              <a:rPr lang="de-DE" sz="1200" dirty="0" smtClean="0"/>
              <a:t>KVVG.</a:t>
            </a:r>
            <a:endParaRPr lang="de-DE" sz="1200" dirty="0"/>
          </a:p>
          <a:p>
            <a:pPr>
              <a:spcAft>
                <a:spcPts val="1200"/>
              </a:spcAft>
            </a:pPr>
            <a:endParaRPr lang="de-DE" sz="1200" dirty="0" smtClean="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17</a:t>
            </a:fld>
            <a:endParaRPr lang="de-DE" dirty="0"/>
          </a:p>
        </p:txBody>
      </p:sp>
    </p:spTree>
    <p:extLst>
      <p:ext uri="{BB962C8B-B14F-4D97-AF65-F5344CB8AC3E}">
        <p14:creationId xmlns:p14="http://schemas.microsoft.com/office/powerpoint/2010/main" val="39857240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69" y="282941"/>
            <a:ext cx="8583426" cy="740169"/>
          </a:xfrm>
        </p:spPr>
        <p:txBody>
          <a:bodyPr/>
          <a:lstStyle/>
          <a:p>
            <a:r>
              <a:rPr lang="de-DE" sz="1900" dirty="0" smtClean="0">
                <a:solidFill>
                  <a:schemeClr val="accent2"/>
                </a:solidFill>
              </a:rPr>
              <a:t> Prüfungsschema</a:t>
            </a:r>
            <a:r>
              <a:rPr lang="de-DE" sz="1900" dirty="0">
                <a:solidFill>
                  <a:schemeClr val="accent2"/>
                </a:solidFill>
              </a:rPr>
              <a:t>:</a:t>
            </a:r>
            <a:br>
              <a:rPr lang="de-DE" sz="1900" dirty="0">
                <a:solidFill>
                  <a:schemeClr val="accent2"/>
                </a:solidFill>
              </a:rPr>
            </a:br>
            <a:r>
              <a:rPr lang="de-DE" sz="1900" dirty="0">
                <a:solidFill>
                  <a:schemeClr val="accent2"/>
                </a:solidFill>
              </a:rPr>
              <a:t> Wirksamkeit KV-Beschluss anhand eines Sitzungsbuchauszugs (3)</a:t>
            </a:r>
            <a:br>
              <a:rPr lang="de-DE" sz="1900" dirty="0">
                <a:solidFill>
                  <a:schemeClr val="accent2"/>
                </a:solidFill>
              </a:rPr>
            </a:br>
            <a:endParaRPr lang="de-DE" sz="1900" dirty="0">
              <a:solidFill>
                <a:schemeClr val="accent2"/>
              </a:solidFill>
            </a:endParaRPr>
          </a:p>
        </p:txBody>
      </p:sp>
      <p:sp>
        <p:nvSpPr>
          <p:cNvPr id="3" name="Inhaltsplatzhalter 2"/>
          <p:cNvSpPr>
            <a:spLocks noGrp="1"/>
          </p:cNvSpPr>
          <p:nvPr>
            <p:ph idx="1"/>
          </p:nvPr>
        </p:nvSpPr>
        <p:spPr>
          <a:xfrm>
            <a:off x="308325" y="1351404"/>
            <a:ext cx="7227592" cy="3934702"/>
          </a:xfrm>
        </p:spPr>
        <p:txBody>
          <a:bodyPr/>
          <a:lstStyle/>
          <a:p>
            <a:pPr>
              <a:spcAft>
                <a:spcPts val="1200"/>
              </a:spcAft>
            </a:pPr>
            <a:r>
              <a:rPr lang="de-DE" b="1" dirty="0"/>
              <a:t>Befangenheit gem. § 19 </a:t>
            </a:r>
            <a:r>
              <a:rPr lang="de-DE" b="1" dirty="0" smtClean="0"/>
              <a:t>KVVG</a:t>
            </a:r>
            <a:endParaRPr lang="de-DE" b="1" dirty="0"/>
          </a:p>
          <a:p>
            <a:pPr lvl="2">
              <a:spcAft>
                <a:spcPts val="600"/>
              </a:spcAft>
              <a:buFont typeface="Symbol" panose="05050102010706020507" pitchFamily="18" charset="2"/>
              <a:buChar char="-"/>
            </a:pPr>
            <a:r>
              <a:rPr lang="de-DE" sz="1200" dirty="0"/>
              <a:t>Besorgnis der </a:t>
            </a:r>
            <a:r>
              <a:rPr lang="de-DE" sz="1200" dirty="0" smtClean="0"/>
              <a:t>Befangenheit;</a:t>
            </a:r>
            <a:endParaRPr lang="de-DE" sz="1200" dirty="0"/>
          </a:p>
          <a:p>
            <a:pPr lvl="2">
              <a:spcAft>
                <a:spcPts val="1200"/>
              </a:spcAft>
              <a:buFont typeface="Symbol" panose="05050102010706020507" pitchFamily="18" charset="2"/>
              <a:buChar char="-"/>
            </a:pPr>
            <a:r>
              <a:rPr lang="de-DE" sz="1200" dirty="0"/>
              <a:t>Beanstandungsrecht innerhalb von vier Wochen nach Beschlussfassung, wenn die Mitwirkung des betroffenen Mitglieds für die Beschlussfassung entscheidend </a:t>
            </a:r>
            <a:r>
              <a:rPr lang="de-DE" sz="1200" dirty="0" smtClean="0"/>
              <a:t>war.</a:t>
            </a:r>
            <a:endParaRPr lang="de-DE" sz="1200" dirty="0"/>
          </a:p>
          <a:p>
            <a:pPr>
              <a:spcAft>
                <a:spcPts val="1200"/>
              </a:spcAft>
            </a:pPr>
            <a:r>
              <a:rPr lang="de-DE" b="1" dirty="0" smtClean="0"/>
              <a:t>Form </a:t>
            </a:r>
            <a:r>
              <a:rPr lang="de-DE" b="1" dirty="0"/>
              <a:t>der Beglaubigung gem. § 20 Abs. 4 </a:t>
            </a:r>
            <a:r>
              <a:rPr lang="de-DE" b="1" dirty="0" smtClean="0"/>
              <a:t>KVVG</a:t>
            </a:r>
          </a:p>
          <a:p>
            <a:pPr marL="0" indent="0">
              <a:spcAft>
                <a:spcPts val="1200"/>
              </a:spcAft>
              <a:buNone/>
            </a:pPr>
            <a:r>
              <a:rPr lang="de-DE" sz="1200" b="1" dirty="0" smtClean="0"/>
              <a:t>     </a:t>
            </a:r>
            <a:r>
              <a:rPr lang="de-DE" sz="1200" dirty="0" smtClean="0"/>
              <a:t>KV-Siegel </a:t>
            </a:r>
            <a:r>
              <a:rPr lang="de-DE" sz="1200" dirty="0"/>
              <a:t>nebst Unterschrift des KV-Vorsitzenden oder </a:t>
            </a:r>
            <a:r>
              <a:rPr lang="de-DE" sz="1200" dirty="0" smtClean="0"/>
              <a:t>Verwaltungsleitung.</a:t>
            </a:r>
            <a:endParaRPr lang="de-DE" sz="1200" dirty="0"/>
          </a:p>
          <a:p>
            <a:pPr>
              <a:spcAft>
                <a:spcPts val="1200"/>
              </a:spcAft>
            </a:pPr>
            <a:endParaRPr lang="de-DE" sz="1200" dirty="0" smtClean="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 </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18</a:t>
            </a:fld>
            <a:endParaRPr lang="de-DE" dirty="0"/>
          </a:p>
        </p:txBody>
      </p:sp>
    </p:spTree>
    <p:extLst>
      <p:ext uri="{BB962C8B-B14F-4D97-AF65-F5344CB8AC3E}">
        <p14:creationId xmlns:p14="http://schemas.microsoft.com/office/powerpoint/2010/main" val="9086086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Was fehlt?</a:t>
            </a:r>
            <a:endParaRPr lang="de-DE" dirty="0"/>
          </a:p>
        </p:txBody>
      </p:sp>
      <p:sp>
        <p:nvSpPr>
          <p:cNvPr id="3" name="Inhaltsplatzhalter 2"/>
          <p:cNvSpPr>
            <a:spLocks noGrp="1"/>
          </p:cNvSpPr>
          <p:nvPr>
            <p:ph idx="1"/>
          </p:nvPr>
        </p:nvSpPr>
        <p:spPr>
          <a:xfrm>
            <a:off x="358775" y="1455737"/>
            <a:ext cx="8658057" cy="3060701"/>
          </a:xfrm>
        </p:spPr>
        <p:txBody>
          <a:bodyPr/>
          <a:lstStyle/>
          <a:p>
            <a:r>
              <a:rPr lang="de-DE" dirty="0" smtClean="0"/>
              <a:t>Die Regelungen des alten KVG für Kirchengemeinde- und Gemeindeverbände bleiben bis zum Erlass einer neuen Vorschrift und einer Mustersatzung unverändert erhalten, vgl. § 32 KVVG.</a:t>
            </a:r>
          </a:p>
          <a:p>
            <a:endParaRPr lang="de-DE" dirty="0" smtClean="0"/>
          </a:p>
          <a:p>
            <a:r>
              <a:rPr lang="de-DE" dirty="0" smtClean="0"/>
              <a:t>Erlass einer Friedhofsverordnung</a:t>
            </a:r>
          </a:p>
          <a:p>
            <a:endParaRPr lang="de-DE" dirty="0" smtClean="0"/>
          </a:p>
          <a:p>
            <a:r>
              <a:rPr lang="de-DE" dirty="0" smtClean="0"/>
              <a:t>Erlass einer Schlichtungsordnung</a:t>
            </a:r>
          </a:p>
          <a:p>
            <a:endParaRPr lang="de-DE" dirty="0"/>
          </a:p>
        </p:txBody>
      </p:sp>
      <p:sp>
        <p:nvSpPr>
          <p:cNvPr id="4" name="Datumsplatzhalter 3"/>
          <p:cNvSpPr>
            <a:spLocks noGrp="1"/>
          </p:cNvSpPr>
          <p:nvPr>
            <p:ph type="dt" sz="half" idx="10"/>
          </p:nvPr>
        </p:nvSpPr>
        <p:spPr>
          <a:xfrm>
            <a:off x="6102350" y="4833603"/>
            <a:ext cx="1260474" cy="144000"/>
          </a:xfrm>
        </p:spPr>
        <p:txBody>
          <a:bodyPr/>
          <a:lstStyle/>
          <a:p>
            <a:endParaRPr lang="de-DE" dirty="0"/>
          </a:p>
        </p:txBody>
      </p:sp>
      <p:sp>
        <p:nvSpPr>
          <p:cNvPr id="5" name="Fußzeilenplatzhalter 4"/>
          <p:cNvSpPr>
            <a:spLocks noGrp="1"/>
          </p:cNvSpPr>
          <p:nvPr>
            <p:ph type="ftr" sz="quarter" idx="11"/>
          </p:nvPr>
        </p:nvSpPr>
        <p:spPr/>
        <p:txBody>
          <a:bodyPr/>
          <a:lstStyle/>
          <a:p>
            <a:r>
              <a:rPr lang="de-DE" dirty="0" smtClean="0"/>
              <a:t>Einführung in das neue Kirchenvorstandsrecht </a:t>
            </a:r>
            <a:endParaRPr lang="de-DE" dirty="0"/>
          </a:p>
        </p:txBody>
      </p:sp>
      <p:sp>
        <p:nvSpPr>
          <p:cNvPr id="6" name="Foliennummernplatzhalter 5"/>
          <p:cNvSpPr>
            <a:spLocks noGrp="1"/>
          </p:cNvSpPr>
          <p:nvPr>
            <p:ph type="sldNum" sz="quarter" idx="12"/>
          </p:nvPr>
        </p:nvSpPr>
        <p:spPr/>
        <p:txBody>
          <a:bodyPr/>
          <a:lstStyle/>
          <a:p>
            <a:r>
              <a:rPr lang="de-DE" smtClean="0"/>
              <a:t>Seite </a:t>
            </a:r>
            <a:fld id="{38A28510-C3DE-4336-9883-9FFB897FCE5D}" type="slidenum">
              <a:rPr lang="de-DE" smtClean="0"/>
              <a:pPr/>
              <a:t>19</a:t>
            </a:fld>
            <a:endParaRPr lang="de-DE" dirty="0"/>
          </a:p>
        </p:txBody>
      </p:sp>
    </p:spTree>
    <p:extLst>
      <p:ext uri="{BB962C8B-B14F-4D97-AF65-F5344CB8AC3E}">
        <p14:creationId xmlns:p14="http://schemas.microsoft.com/office/powerpoint/2010/main" val="26205430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B6AB0A-9B5F-D4B3-4095-BD1D4B622247}"/>
              </a:ext>
            </a:extLst>
          </p:cNvPr>
          <p:cNvSpPr>
            <a:spLocks noGrp="1"/>
          </p:cNvSpPr>
          <p:nvPr>
            <p:ph type="title"/>
          </p:nvPr>
        </p:nvSpPr>
        <p:spPr/>
        <p:txBody>
          <a:bodyPr/>
          <a:lstStyle/>
          <a:p>
            <a:r>
              <a:rPr lang="de-DE" dirty="0"/>
              <a:t>Vielen Dank</a:t>
            </a:r>
          </a:p>
        </p:txBody>
      </p:sp>
      <p:sp>
        <p:nvSpPr>
          <p:cNvPr id="3" name="Textplatzhalter 2">
            <a:extLst>
              <a:ext uri="{FF2B5EF4-FFF2-40B4-BE49-F238E27FC236}">
                <a16:creationId xmlns:a16="http://schemas.microsoft.com/office/drawing/2014/main" id="{CDC8B77F-2173-E3B0-418B-31B6694B5D52}"/>
              </a:ext>
            </a:extLst>
          </p:cNvPr>
          <p:cNvSpPr>
            <a:spLocks noGrp="1"/>
          </p:cNvSpPr>
          <p:nvPr>
            <p:ph type="body" sz="quarter" idx="10"/>
          </p:nvPr>
        </p:nvSpPr>
        <p:spPr/>
        <p:txBody>
          <a:bodyPr/>
          <a:lstStyle/>
          <a:p>
            <a:r>
              <a:rPr lang="de-DE" dirty="0"/>
              <a:t>Erzbistum Köln, Generalvikariat</a:t>
            </a:r>
          </a:p>
          <a:p>
            <a:r>
              <a:rPr lang="de-DE" dirty="0"/>
              <a:t>Bereich </a:t>
            </a:r>
            <a:r>
              <a:rPr lang="de-DE" dirty="0" smtClean="0"/>
              <a:t>Recht &amp; Compliance</a:t>
            </a:r>
            <a:endParaRPr lang="de-DE" dirty="0"/>
          </a:p>
          <a:p>
            <a:endParaRPr lang="de-DE" dirty="0"/>
          </a:p>
          <a:p>
            <a:r>
              <a:rPr lang="de-DE" b="1" dirty="0" smtClean="0">
                <a:latin typeface="Messina Sans" pitchFamily="50" charset="0"/>
                <a:cs typeface="Messina Sans" pitchFamily="50" charset="0"/>
              </a:rPr>
              <a:t>Dr. Heike Gassert</a:t>
            </a:r>
            <a:endParaRPr lang="de-DE" b="1" dirty="0">
              <a:latin typeface="Messina Sans" pitchFamily="50" charset="0"/>
              <a:cs typeface="Messina Sans" pitchFamily="50" charset="0"/>
            </a:endParaRPr>
          </a:p>
          <a:p>
            <a:r>
              <a:rPr lang="de-DE" b="1" dirty="0" smtClean="0">
                <a:latin typeface="Messina Sans" pitchFamily="50" charset="0"/>
                <a:cs typeface="Messina Sans" pitchFamily="50" charset="0"/>
              </a:rPr>
              <a:t>Justitiarin, Bereichsleitung</a:t>
            </a:r>
            <a:endParaRPr lang="de-DE" b="1" dirty="0">
              <a:latin typeface="Messina Sans" pitchFamily="50" charset="0"/>
              <a:cs typeface="Messina Sans" pitchFamily="50" charset="0"/>
            </a:endParaRPr>
          </a:p>
          <a:p>
            <a:endParaRPr lang="de-DE" dirty="0"/>
          </a:p>
          <a:p>
            <a:r>
              <a:rPr lang="de-DE" dirty="0" err="1"/>
              <a:t>Marzellenstr</a:t>
            </a:r>
            <a:r>
              <a:rPr lang="de-DE" dirty="0"/>
              <a:t>. 32, 50668 Köln</a:t>
            </a:r>
          </a:p>
          <a:p>
            <a:r>
              <a:rPr lang="de-DE" dirty="0"/>
              <a:t>Postanschrift: Erzbistum Köln, 50606 Köln</a:t>
            </a:r>
          </a:p>
          <a:p>
            <a:endParaRPr lang="de-DE" dirty="0"/>
          </a:p>
          <a:p>
            <a:r>
              <a:rPr lang="de-DE" dirty="0"/>
              <a:t>T 0221 1642 </a:t>
            </a:r>
            <a:r>
              <a:rPr lang="de-DE" dirty="0" smtClean="0"/>
              <a:t>1050</a:t>
            </a:r>
            <a:endParaRPr lang="de-DE" dirty="0"/>
          </a:p>
          <a:p>
            <a:r>
              <a:rPr lang="de-DE" dirty="0" smtClean="0"/>
              <a:t>heike.gassert@erzbistum-koeln.de</a:t>
            </a:r>
            <a:endParaRPr lang="de-DE" dirty="0"/>
          </a:p>
          <a:p>
            <a:r>
              <a:rPr lang="de-DE" dirty="0"/>
              <a:t>www.erzbistum-koeln.de</a:t>
            </a:r>
          </a:p>
        </p:txBody>
      </p:sp>
    </p:spTree>
    <p:extLst>
      <p:ext uri="{BB962C8B-B14F-4D97-AF65-F5344CB8AC3E}">
        <p14:creationId xmlns:p14="http://schemas.microsoft.com/office/powerpoint/2010/main" val="3673633064"/>
      </p:ext>
    </p:extLst>
  </p:cSld>
  <p:clrMapOvr>
    <a:masterClrMapping/>
  </p:clrMapOvr>
  <p:timing>
    <p:tnLst>
      <p:par>
        <p:cTn id="1" dur="indefinite" restart="never" nodeType="tmRoot"/>
      </p:par>
    </p:tnLst>
  </p:timing>
</p:sld>
</file>

<file path=ppt/theme/theme1.xml><?xml version="1.0" encoding="utf-8"?>
<a:theme xmlns:a="http://schemas.openxmlformats.org/drawingml/2006/main" name="Erzbistum Köln">
  <a:themeElements>
    <a:clrScheme name="Benutzerdefiniert 36">
      <a:dk1>
        <a:sysClr val="windowText" lastClr="000000"/>
      </a:dk1>
      <a:lt1>
        <a:sysClr val="window" lastClr="FFFFFF"/>
      </a:lt1>
      <a:dk2>
        <a:srgbClr val="465550"/>
      </a:dk2>
      <a:lt2>
        <a:srgbClr val="465550"/>
      </a:lt2>
      <a:accent1>
        <a:srgbClr val="004133"/>
      </a:accent1>
      <a:accent2>
        <a:srgbClr val="B38600"/>
      </a:accent2>
      <a:accent3>
        <a:srgbClr val="7A00F1"/>
      </a:accent3>
      <a:accent4>
        <a:srgbClr val="E1A5FF"/>
      </a:accent4>
      <a:accent5>
        <a:srgbClr val="E30613"/>
      </a:accent5>
      <a:accent6>
        <a:srgbClr val="000000"/>
      </a:accent6>
      <a:hlink>
        <a:srgbClr val="000000"/>
      </a:hlink>
      <a:folHlink>
        <a:srgbClr val="000000"/>
      </a:folHlink>
    </a:clrScheme>
    <a:fontScheme name="Benutzerdefiniert 28">
      <a:majorFont>
        <a:latin typeface="Valizas Book"/>
        <a:ea typeface=""/>
        <a:cs typeface=""/>
      </a:majorFont>
      <a:minorFont>
        <a:latin typeface="Messina Sans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400" dirty="0" err="1" smtClean="0"/>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400" dirty="0" err="1" smtClean="0"/>
        </a:defPPr>
      </a:lstStyle>
    </a:txDef>
  </a:objectDefaults>
  <a:extraClrSchemeLst/>
  <a:extLst>
    <a:ext uri="{05A4C25C-085E-4340-85A3-A5531E510DB2}">
      <thm15:themeFamily xmlns:thm15="http://schemas.microsoft.com/office/thememl/2012/main" name="EBK_PowerPoint_Hausschrift.potx" id="{5B99D3EC-37F0-4DC9-A0D4-4E6AE334A54D}" vid="{6577B30A-7570-4222-ADA2-DB9A8F38ECC3}"/>
    </a:ext>
  </a:extLst>
</a:theme>
</file>

<file path=ppt/theme/theme2.xml><?xml version="1.0" encoding="utf-8"?>
<a:theme xmlns:a="http://schemas.openxmlformats.org/drawingml/2006/main" name="Office">
  <a:themeElements>
    <a:clrScheme name="Benutzerdefiniert 36">
      <a:dk1>
        <a:sysClr val="windowText" lastClr="000000"/>
      </a:dk1>
      <a:lt1>
        <a:sysClr val="window" lastClr="FFFFFF"/>
      </a:lt1>
      <a:dk2>
        <a:srgbClr val="465550"/>
      </a:dk2>
      <a:lt2>
        <a:srgbClr val="465550"/>
      </a:lt2>
      <a:accent1>
        <a:srgbClr val="004133"/>
      </a:accent1>
      <a:accent2>
        <a:srgbClr val="B38600"/>
      </a:accent2>
      <a:accent3>
        <a:srgbClr val="7A00F1"/>
      </a:accent3>
      <a:accent4>
        <a:srgbClr val="E1A5FF"/>
      </a:accent4>
      <a:accent5>
        <a:srgbClr val="E30613"/>
      </a:accent5>
      <a:accent6>
        <a:srgbClr val="000000"/>
      </a:accent6>
      <a:hlink>
        <a:srgbClr val="000000"/>
      </a:hlink>
      <a:folHlink>
        <a:srgbClr val="000000"/>
      </a:folHlink>
    </a:clrScheme>
    <a:fontScheme name="Benutzerdefiniert 28">
      <a:majorFont>
        <a:latin typeface="Valizas Book"/>
        <a:ea typeface=""/>
        <a:cs typeface=""/>
      </a:majorFont>
      <a:minorFont>
        <a:latin typeface="Messina Sans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Benutzerdefiniert 36">
      <a:dk1>
        <a:sysClr val="windowText" lastClr="000000"/>
      </a:dk1>
      <a:lt1>
        <a:sysClr val="window" lastClr="FFFFFF"/>
      </a:lt1>
      <a:dk2>
        <a:srgbClr val="465550"/>
      </a:dk2>
      <a:lt2>
        <a:srgbClr val="465550"/>
      </a:lt2>
      <a:accent1>
        <a:srgbClr val="004133"/>
      </a:accent1>
      <a:accent2>
        <a:srgbClr val="B38600"/>
      </a:accent2>
      <a:accent3>
        <a:srgbClr val="7A00F1"/>
      </a:accent3>
      <a:accent4>
        <a:srgbClr val="E1A5FF"/>
      </a:accent4>
      <a:accent5>
        <a:srgbClr val="E30613"/>
      </a:accent5>
      <a:accent6>
        <a:srgbClr val="000000"/>
      </a:accent6>
      <a:hlink>
        <a:srgbClr val="000000"/>
      </a:hlink>
      <a:folHlink>
        <a:srgbClr val="000000"/>
      </a:folHlink>
    </a:clrScheme>
    <a:fontScheme name="Benutzerdefiniert 28">
      <a:majorFont>
        <a:latin typeface="Valizas Book"/>
        <a:ea typeface=""/>
        <a:cs typeface=""/>
      </a:majorFont>
      <a:minorFont>
        <a:latin typeface="Messina Sans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EBK_PowerPoint_Hausschrift</Template>
  <TotalTime>0</TotalTime>
  <Words>2108</Words>
  <Application>Microsoft Office PowerPoint</Application>
  <PresentationFormat>Bildschirmpräsentation (16:9)</PresentationFormat>
  <Paragraphs>211</Paragraphs>
  <Slides>20</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20</vt:i4>
      </vt:variant>
    </vt:vector>
  </HeadingPairs>
  <TitlesOfParts>
    <vt:vector size="27" baseType="lpstr">
      <vt:lpstr>Arial</vt:lpstr>
      <vt:lpstr>Courier New</vt:lpstr>
      <vt:lpstr>Messina Sans</vt:lpstr>
      <vt:lpstr>Messina Sans Book</vt:lpstr>
      <vt:lpstr>Symbol</vt:lpstr>
      <vt:lpstr>Valizas Book</vt:lpstr>
      <vt:lpstr>Erzbistum Köln</vt:lpstr>
      <vt:lpstr>Einführung in das neue Kirchenvorstandsrecht</vt:lpstr>
      <vt:lpstr>Der Weg zum neuen Kirchenvorstandsrecht</vt:lpstr>
      <vt:lpstr>Aus Landesrecht wird nun Kirchenrecht</vt:lpstr>
      <vt:lpstr>Es wird nicht alles anders… Weiterhin gilt:</vt:lpstr>
      <vt:lpstr>Zusammensetzung des Kirchenvorstands, §§ 5, 6 KVVG </vt:lpstr>
      <vt:lpstr>Nicht (mehr) Mitglied im KV können sein, § 11 KVVG</vt:lpstr>
      <vt:lpstr>Geschäftsführende/r Vorsitzende/r, § 6 KVVG</vt:lpstr>
      <vt:lpstr>Einberufung des Kirchenvorstands, § 15 KVVG  </vt:lpstr>
      <vt:lpstr>KV- Sitzung und Beschlussfassung, § 17 KVVG</vt:lpstr>
      <vt:lpstr>Befangenheit, § 19 KVVG</vt:lpstr>
      <vt:lpstr>Vertretung der Kirchengemeinde, § 21 KVVG</vt:lpstr>
      <vt:lpstr>Geschäfte der laufenden Verwaltung,  § 21 Abs. 3 KVVG i.V.m. Ausführungsbestimmungen  </vt:lpstr>
      <vt:lpstr>Ausschüsse, § 7 KVVG i. V. m. Ausführungsbestimmungen </vt:lpstr>
      <vt:lpstr>Kirchenaufsichtsrechtlich genehmigungspflichtige Rechtsgeschäfte, § 22 KVVG i.V.m. Geschäftsanweisung</vt:lpstr>
      <vt:lpstr>Aufsichtsrechte des Erzbischöflichen Generalvikariats,  § 24 KVVG  </vt:lpstr>
      <vt:lpstr>Prüfungsschema:  Wirksamkeit KV-Beschluss anhand eines Sitzungsbuchauszugs (1)</vt:lpstr>
      <vt:lpstr>Prüfungsschema: Wirksamkeit KV-Beschluss anhand eines Sitzungsbuchauszugs (2) </vt:lpstr>
      <vt:lpstr> Prüfungsschema:  Wirksamkeit KV-Beschluss anhand eines Sitzungsbuchauszugs (3) </vt:lpstr>
      <vt:lpstr>Was fehlt?</vt:lpstr>
      <vt:lpstr>Vielen Dank</vt:lpstr>
    </vt:vector>
  </TitlesOfParts>
  <Company>ECKD Service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Kirchenvorstand und Vermögensverwaltung im Erzbistum Köln Rechtliche Grundlagen und Einzelfragen</dc:title>
  <dc:creator>Bärtels, Sabine - 21040 Stabsabteilung Recht</dc:creator>
  <cp:lastModifiedBy>Giesberts, Stefanie - 21150 Recht im Seelsorgebereich</cp:lastModifiedBy>
  <cp:revision>102</cp:revision>
  <dcterms:created xsi:type="dcterms:W3CDTF">2024-08-21T15:09:28Z</dcterms:created>
  <dcterms:modified xsi:type="dcterms:W3CDTF">2024-10-16T10:48:22Z</dcterms:modified>
</cp:coreProperties>
</file>